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45"/>
  </p:notesMasterIdLst>
  <p:sldIdLst>
    <p:sldId id="276" r:id="rId2"/>
    <p:sldId id="270" r:id="rId3"/>
    <p:sldId id="271" r:id="rId4"/>
    <p:sldId id="275" r:id="rId5"/>
    <p:sldId id="277" r:id="rId6"/>
    <p:sldId id="278" r:id="rId7"/>
    <p:sldId id="279" r:id="rId8"/>
    <p:sldId id="280" r:id="rId9"/>
    <p:sldId id="281" r:id="rId10"/>
    <p:sldId id="282" r:id="rId11"/>
    <p:sldId id="283" r:id="rId12"/>
    <p:sldId id="284" r:id="rId13"/>
    <p:sldId id="285" r:id="rId14"/>
    <p:sldId id="286" r:id="rId15"/>
    <p:sldId id="287" r:id="rId16"/>
    <p:sldId id="288" r:id="rId17"/>
    <p:sldId id="289" r:id="rId18"/>
    <p:sldId id="297" r:id="rId19"/>
    <p:sldId id="298" r:id="rId20"/>
    <p:sldId id="290" r:id="rId21"/>
    <p:sldId id="291" r:id="rId22"/>
    <p:sldId id="274" r:id="rId23"/>
    <p:sldId id="292" r:id="rId24"/>
    <p:sldId id="293" r:id="rId25"/>
    <p:sldId id="294" r:id="rId26"/>
    <p:sldId id="295" r:id="rId27"/>
    <p:sldId id="296" r:id="rId28"/>
    <p:sldId id="257" r:id="rId29"/>
    <p:sldId id="264" r:id="rId30"/>
    <p:sldId id="265" r:id="rId31"/>
    <p:sldId id="266" r:id="rId32"/>
    <p:sldId id="267" r:id="rId33"/>
    <p:sldId id="268" r:id="rId34"/>
    <p:sldId id="269" r:id="rId35"/>
    <p:sldId id="258" r:id="rId36"/>
    <p:sldId id="259" r:id="rId37"/>
    <p:sldId id="260" r:id="rId38"/>
    <p:sldId id="261" r:id="rId39"/>
    <p:sldId id="272" r:id="rId40"/>
    <p:sldId id="273" r:id="rId41"/>
    <p:sldId id="263" r:id="rId42"/>
    <p:sldId id="299" r:id="rId43"/>
    <p:sldId id="300"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99FF"/>
    <a:srgbClr val="2FBEC1"/>
    <a:srgbClr val="99CCFF"/>
    <a:srgbClr val="DFCA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09" autoAdjust="0"/>
    <p:restoredTop sz="94660"/>
  </p:normalViewPr>
  <p:slideViewPr>
    <p:cSldViewPr snapToGrid="0">
      <p:cViewPr varScale="1">
        <p:scale>
          <a:sx n="92" d="100"/>
          <a:sy n="92" d="100"/>
        </p:scale>
        <p:origin x="154" y="259"/>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F9AFEC-8AD6-44CE-B426-655AFAA97CE1}" type="datetimeFigureOut">
              <a:rPr lang="en-US" smtClean="0"/>
              <a:t>6/5/2015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1C87EA-B295-42A0-BCE9-9C6F708E6E23}" type="slidenum">
              <a:rPr lang="en-US" smtClean="0"/>
              <a:t>‹#›</a:t>
            </a:fld>
            <a:endParaRPr lang="en-US"/>
          </a:p>
        </p:txBody>
      </p:sp>
    </p:spTree>
    <p:extLst>
      <p:ext uri="{BB962C8B-B14F-4D97-AF65-F5344CB8AC3E}">
        <p14:creationId xmlns:p14="http://schemas.microsoft.com/office/powerpoint/2010/main" val="29365448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ultimaterollercoaster.com/coasters/history/timeline.shtml"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8:45-9:45</a:t>
            </a:r>
          </a:p>
          <a:p>
            <a:r>
              <a:rPr lang="en-US" dirty="0" smtClean="0"/>
              <a:t>10 minutes</a:t>
            </a:r>
          </a:p>
          <a:p>
            <a:r>
              <a:rPr lang="en-US" dirty="0" smtClean="0"/>
              <a:t>Active learning </a:t>
            </a:r>
          </a:p>
          <a:p>
            <a:r>
              <a:rPr lang="en-US" dirty="0" smtClean="0"/>
              <a:t>Objective:</a:t>
            </a:r>
            <a:r>
              <a:rPr lang="en-US" baseline="0" dirty="0" smtClean="0"/>
              <a:t>  to show all of the different learning that can result from one simple activity.</a:t>
            </a:r>
            <a:endParaRPr lang="en-US" dirty="0"/>
          </a:p>
        </p:txBody>
      </p:sp>
      <p:sp>
        <p:nvSpPr>
          <p:cNvPr id="4" name="Slide Number Placeholder 3"/>
          <p:cNvSpPr>
            <a:spLocks noGrp="1"/>
          </p:cNvSpPr>
          <p:nvPr>
            <p:ph type="sldNum" sz="quarter" idx="10"/>
          </p:nvPr>
        </p:nvSpPr>
        <p:spPr/>
        <p:txBody>
          <a:bodyPr/>
          <a:lstStyle/>
          <a:p>
            <a:fld id="{D0D9A138-E38B-4B87-BEA9-878AB4DA16C2}"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39013881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bit of STEM</a:t>
            </a:r>
            <a:r>
              <a:rPr lang="en-US" baseline="0" dirty="0" smtClean="0"/>
              <a:t> history</a:t>
            </a:r>
            <a:endParaRPr lang="en-US" dirty="0" smtClean="0"/>
          </a:p>
          <a:p>
            <a:r>
              <a:rPr lang="en-US" dirty="0" smtClean="0"/>
              <a:t>http://blog.stemconnector.org/ups-and-downs-american-stem-education</a:t>
            </a:r>
          </a:p>
          <a:p>
            <a:endParaRPr lang="en-US" dirty="0"/>
          </a:p>
        </p:txBody>
      </p:sp>
      <p:sp>
        <p:nvSpPr>
          <p:cNvPr id="4" name="Slide Number Placeholder 3"/>
          <p:cNvSpPr>
            <a:spLocks noGrp="1"/>
          </p:cNvSpPr>
          <p:nvPr>
            <p:ph type="sldNum" sz="quarter" idx="10"/>
          </p:nvPr>
        </p:nvSpPr>
        <p:spPr/>
        <p:txBody>
          <a:bodyPr/>
          <a:lstStyle/>
          <a:p>
            <a:fld id="{D0D9A138-E38B-4B87-BEA9-878AB4DA16C2}"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8994422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what</a:t>
            </a:r>
            <a:r>
              <a:rPr lang="en-US" baseline="0" dirty="0" smtClean="0"/>
              <a:t> CDE thinks of STEM – crossing many disciplines with STEM courses imbedded; 21</a:t>
            </a:r>
            <a:r>
              <a:rPr lang="en-US" baseline="30000" dirty="0" smtClean="0"/>
              <a:t>st</a:t>
            </a:r>
            <a:r>
              <a:rPr lang="en-US" baseline="0" dirty="0" smtClean="0"/>
              <a:t> century skills, citizen knowledge</a:t>
            </a:r>
            <a:endParaRPr lang="en-US" dirty="0"/>
          </a:p>
        </p:txBody>
      </p:sp>
      <p:sp>
        <p:nvSpPr>
          <p:cNvPr id="4" name="Slide Number Placeholder 3"/>
          <p:cNvSpPr>
            <a:spLocks noGrp="1"/>
          </p:cNvSpPr>
          <p:nvPr>
            <p:ph type="sldNum" sz="quarter" idx="10"/>
          </p:nvPr>
        </p:nvSpPr>
        <p:spPr/>
        <p:txBody>
          <a:bodyPr/>
          <a:lstStyle/>
          <a:p>
            <a:fld id="{EF1E0351-C219-4403-B7FD-D66CE913C7E8}"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32762734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http://www.edutopia.org/project-based-learning-history</a:t>
            </a:r>
            <a:endParaRPr lang="en-US" dirty="0"/>
          </a:p>
        </p:txBody>
      </p:sp>
      <p:sp>
        <p:nvSpPr>
          <p:cNvPr id="4" name="Slide Number Placeholder 3"/>
          <p:cNvSpPr>
            <a:spLocks noGrp="1"/>
          </p:cNvSpPr>
          <p:nvPr>
            <p:ph type="sldNum" sz="quarter" idx="10"/>
          </p:nvPr>
        </p:nvSpPr>
        <p:spPr/>
        <p:txBody>
          <a:bodyPr/>
          <a:lstStyle/>
          <a:p>
            <a:fld id="{D0D9A138-E38B-4B87-BEA9-878AB4DA16C2}"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18790228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 is “blank-based learning” happening all over the place. . . . But they all have some</a:t>
            </a:r>
            <a:r>
              <a:rPr lang="en-US" baseline="0" dirty="0" smtClean="0"/>
              <a:t> important things in common.</a:t>
            </a:r>
          </a:p>
          <a:p>
            <a:r>
              <a:rPr lang="en-US" baseline="0" dirty="0" smtClean="0"/>
              <a:t>Pass out PBL Essential Elements Checklist  http://bie.org/object/document/pbl_essential_elements_checklist</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5BEB0926-E1A6-4D46-A080-5D2847A34A8E}"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838133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Make a </a:t>
            </a:r>
            <a:r>
              <a:rPr lang="en-US" dirty="0" err="1" smtClean="0"/>
              <a:t>wordle</a:t>
            </a:r>
            <a:r>
              <a:rPr lang="en-US" dirty="0" smtClean="0"/>
              <a:t>?</a:t>
            </a:r>
          </a:p>
          <a:p>
            <a:r>
              <a:rPr lang="en-US" dirty="0" smtClean="0"/>
              <a:t>http://www.middleweb.com/4328/12-steps-to-great-stem-lessons/</a:t>
            </a:r>
          </a:p>
          <a:p>
            <a:r>
              <a:rPr lang="en-US" dirty="0" smtClean="0"/>
              <a:t>http://bie.org/about/what_pbl</a:t>
            </a:r>
            <a:endParaRPr lang="en-US" dirty="0"/>
          </a:p>
        </p:txBody>
      </p:sp>
      <p:sp>
        <p:nvSpPr>
          <p:cNvPr id="4" name="Slide Number Placeholder 3"/>
          <p:cNvSpPr>
            <a:spLocks noGrp="1"/>
          </p:cNvSpPr>
          <p:nvPr>
            <p:ph type="sldNum" sz="quarter" idx="10"/>
          </p:nvPr>
        </p:nvSpPr>
        <p:spPr/>
        <p:txBody>
          <a:bodyPr/>
          <a:lstStyle/>
          <a:p>
            <a:fld id="{D0D9A138-E38B-4B87-BEA9-878AB4DA16C2}"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28854810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 is not about equal</a:t>
            </a:r>
            <a:r>
              <a:rPr lang="en-US" baseline="0" dirty="0" smtClean="0"/>
              <a:t> parts Science, Tech, </a:t>
            </a:r>
            <a:r>
              <a:rPr lang="en-US" baseline="0" dirty="0" err="1" smtClean="0"/>
              <a:t>Eng</a:t>
            </a:r>
            <a:r>
              <a:rPr lang="en-US" baseline="0" dirty="0" smtClean="0"/>
              <a:t>, and Math – using the skills from those areas to problem solve</a:t>
            </a:r>
            <a:endParaRPr lang="en-US" dirty="0"/>
          </a:p>
        </p:txBody>
      </p:sp>
      <p:sp>
        <p:nvSpPr>
          <p:cNvPr id="4" name="Slide Number Placeholder 3"/>
          <p:cNvSpPr>
            <a:spLocks noGrp="1"/>
          </p:cNvSpPr>
          <p:nvPr>
            <p:ph type="sldNum" sz="quarter" idx="10"/>
          </p:nvPr>
        </p:nvSpPr>
        <p:spPr/>
        <p:txBody>
          <a:bodyPr/>
          <a:lstStyle/>
          <a:p>
            <a:fld id="{D0D9A138-E38B-4B87-BEA9-878AB4DA16C2}"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28217378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76245609-E4D1-4981-9935-2D0F87C3BDE6}" type="slidenum">
              <a:rPr lang="en-US" smtClean="0"/>
              <a:pPr/>
              <a:t>30</a:t>
            </a:fld>
            <a:endParaRPr lang="en-US" smtClean="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r>
              <a:rPr lang="en-US" smtClean="0"/>
              <a:t>In their 1998 synthesis of research, Black and Wiliam reported that formative assessment produced significant learning gains, with effect sizes between 0.4 and 0.7. They noted, however, that in schools achieving these gains, </a:t>
            </a:r>
            <a:r>
              <a:rPr lang="en-US" u="sng" smtClean="0"/>
              <a:t>students</a:t>
            </a:r>
            <a:r>
              <a:rPr lang="en-US" smtClean="0"/>
              <a:t> were the primary users of formative assessment information. In such schools...</a:t>
            </a:r>
          </a:p>
          <a:p>
            <a:pPr eaLnBrk="1" hangingPunct="1"/>
            <a:endParaRPr lang="en-US" smtClean="0"/>
          </a:p>
          <a:p>
            <a:pPr eaLnBrk="1" hangingPunct="1"/>
            <a:r>
              <a:rPr lang="en-US" smtClean="0"/>
              <a:t/>
            </a:r>
            <a:br>
              <a:rPr lang="en-US" smtClean="0"/>
            </a:br>
            <a:endParaRPr lang="en-US" smtClean="0"/>
          </a:p>
        </p:txBody>
      </p:sp>
    </p:spTree>
    <p:extLst>
      <p:ext uri="{BB962C8B-B14F-4D97-AF65-F5344CB8AC3E}">
        <p14:creationId xmlns:p14="http://schemas.microsoft.com/office/powerpoint/2010/main" val="233487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9EEAA172-9276-4CE2-A8C0-2644EEBCAC69}" type="slidenum">
              <a:rPr lang="en-US" smtClean="0"/>
              <a:pPr/>
              <a:t>31</a:t>
            </a:fld>
            <a:endParaRPr lang="en-US" smtClean="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eaLnBrk="1" hangingPunct="1"/>
            <a:r>
              <a:rPr lang="en-US" dirty="0" smtClean="0"/>
              <a:t>Formative assessment began with offering students a clear picture of learning targets.</a:t>
            </a:r>
            <a:br>
              <a:rPr lang="en-US" dirty="0" smtClean="0"/>
            </a:br>
            <a:endParaRPr lang="en-US" dirty="0" smtClean="0"/>
          </a:p>
          <a:p>
            <a:pPr eaLnBrk="1" hangingPunct="1"/>
            <a:r>
              <a:rPr lang="en-US" dirty="0" smtClean="0"/>
              <a:t>This helps students stay focused on the task, encourages them to seek help when it is needed, motivates them to do their best work.</a:t>
            </a:r>
          </a:p>
          <a:p>
            <a:pPr eaLnBrk="1" hangingPunct="1"/>
            <a:endParaRPr lang="en-US" dirty="0" smtClean="0"/>
          </a:p>
          <a:p>
            <a:pPr eaLnBrk="1" hangingPunct="1"/>
            <a:r>
              <a:rPr lang="en-US" dirty="0" smtClean="0"/>
              <a:t>For instance: If you have taught students to make good use of color, sound, and animations in producing a multimedia project in PowerPoint for example, students need to understand it isn’t just to make it pretty. The goal is to able to effectively tell a story or communicate ideas and information through that medium.</a:t>
            </a:r>
          </a:p>
          <a:p>
            <a:pPr eaLnBrk="1" hangingPunct="1"/>
            <a:endParaRPr lang="en-US" dirty="0" smtClean="0"/>
          </a:p>
          <a:p>
            <a:pPr eaLnBrk="1" hangingPunct="1"/>
            <a:r>
              <a:rPr lang="en-US" dirty="0" smtClean="0"/>
              <a:t>-The learning target in this case is not use of graphics and animation, it is communication. </a:t>
            </a:r>
          </a:p>
        </p:txBody>
      </p:sp>
    </p:spTree>
    <p:extLst>
      <p:ext uri="{BB962C8B-B14F-4D97-AF65-F5344CB8AC3E}">
        <p14:creationId xmlns:p14="http://schemas.microsoft.com/office/powerpoint/2010/main" val="23845126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04C29140-53C3-4270-A2C4-487560A336FE}" type="slidenum">
              <a:rPr lang="en-US" smtClean="0"/>
              <a:pPr/>
              <a:t>32</a:t>
            </a:fld>
            <a:endParaRPr lang="en-US" smtClean="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pPr eaLnBrk="1" hangingPunct="1"/>
            <a:r>
              <a:rPr lang="en-US" smtClean="0"/>
              <a:t>Students received feedback on their work that helped them understand where they were with respect to the desired learning target.</a:t>
            </a:r>
            <a:br>
              <a:rPr lang="en-US" smtClean="0"/>
            </a:br>
            <a:endParaRPr lang="en-US" smtClean="0"/>
          </a:p>
        </p:txBody>
      </p:sp>
    </p:spTree>
    <p:extLst>
      <p:ext uri="{BB962C8B-B14F-4D97-AF65-F5344CB8AC3E}">
        <p14:creationId xmlns:p14="http://schemas.microsoft.com/office/powerpoint/2010/main" val="17145212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994F03EC-3829-4C71-8C47-70A8A68D81C9}" type="slidenum">
              <a:rPr lang="en-US" smtClean="0"/>
              <a:pPr/>
              <a:t>33</a:t>
            </a:fld>
            <a:endParaRPr lang="en-US" smtClean="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pPr eaLnBrk="1" hangingPunct="1"/>
            <a:r>
              <a:rPr lang="en-US" dirty="0" smtClean="0"/>
              <a:t>Students engaged in self-assessment.</a:t>
            </a:r>
          </a:p>
          <a:p>
            <a:pPr eaLnBrk="1" hangingPunct="1"/>
            <a:endParaRPr lang="en-US" dirty="0" smtClean="0"/>
          </a:p>
        </p:txBody>
      </p:sp>
    </p:spTree>
    <p:extLst>
      <p:ext uri="{BB962C8B-B14F-4D97-AF65-F5344CB8AC3E}">
        <p14:creationId xmlns:p14="http://schemas.microsoft.com/office/powerpoint/2010/main" val="35615341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Use Popcorn</a:t>
            </a:r>
            <a:r>
              <a:rPr lang="en-US" baseline="0" dirty="0" smtClean="0"/>
              <a:t> (participants pop up and call out an idea at random)</a:t>
            </a:r>
            <a:endParaRPr lang="en-US" dirty="0" smtClean="0"/>
          </a:p>
          <a:p>
            <a:r>
              <a:rPr lang="en-US" dirty="0" smtClean="0"/>
              <a:t>10 minutes</a:t>
            </a:r>
          </a:p>
          <a:p>
            <a:endParaRPr lang="en-US" dirty="0"/>
          </a:p>
        </p:txBody>
      </p:sp>
      <p:sp>
        <p:nvSpPr>
          <p:cNvPr id="4" name="Slide Number Placeholder 3"/>
          <p:cNvSpPr>
            <a:spLocks noGrp="1"/>
          </p:cNvSpPr>
          <p:nvPr>
            <p:ph type="sldNum" sz="quarter" idx="10"/>
          </p:nvPr>
        </p:nvSpPr>
        <p:spPr/>
        <p:txBody>
          <a:bodyPr/>
          <a:lstStyle/>
          <a:p>
            <a:fld id="{D0D9A138-E38B-4B87-BEA9-878AB4DA16C2}"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12807342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2B24AF0A-29E4-4E47-9658-F6D845468E1D}" type="slidenum">
              <a:rPr lang="en-US" smtClean="0"/>
              <a:pPr/>
              <a:t>34</a:t>
            </a:fld>
            <a:endParaRPr lang="en-US"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r>
              <a:rPr lang="en-US" dirty="0" smtClean="0"/>
              <a:t>Formative assessment provided an understanding of specific steps that students could take to improve.</a:t>
            </a:r>
          </a:p>
          <a:p>
            <a:pPr eaLnBrk="1" hangingPunct="1"/>
            <a:endParaRPr lang="en-US" dirty="0" smtClean="0"/>
          </a:p>
          <a:p>
            <a:pPr eaLnBrk="1" hangingPunct="1"/>
            <a:r>
              <a:rPr lang="en-US" dirty="0" smtClean="0"/>
              <a:t>Sadler (1989) had previously reported similar findings. In describing the role of formative assessment in developing expertise, he identified three conditions required for students to improve: </a:t>
            </a:r>
          </a:p>
          <a:p>
            <a:pPr eaLnBrk="1" hangingPunct="1"/>
            <a:r>
              <a:rPr lang="en-US" dirty="0" smtClean="0"/>
              <a:t>The student comes to hold a concept of quality roughly similar to that held by the teacher, is able to monitor continuously the quality of what is being produced during the act of production itself, and has a repertoire of alternative moves or strategies from which to draw at any given point. (p. 121)</a:t>
            </a:r>
          </a:p>
          <a:p>
            <a:pPr eaLnBrk="1" hangingPunct="1"/>
            <a:r>
              <a:rPr lang="en-US" dirty="0" smtClean="0"/>
              <a:t>This research on effective formative assessment suggests that students should be able to answer three basic questions: Where am I going? Where am I now? and How can I close the gap? (adapted from </a:t>
            </a:r>
            <a:r>
              <a:rPr lang="en-US" dirty="0" err="1" smtClean="0"/>
              <a:t>Atkin</a:t>
            </a:r>
            <a:r>
              <a:rPr lang="en-US" dirty="0" smtClean="0"/>
              <a:t>, Black, &amp; Coffey, 2001). </a:t>
            </a:r>
          </a:p>
          <a:p>
            <a:pPr eaLnBrk="1" hangingPunct="1"/>
            <a:endParaRPr lang="en-US" dirty="0" smtClean="0"/>
          </a:p>
        </p:txBody>
      </p:sp>
    </p:spTree>
    <p:extLst>
      <p:ext uri="{BB962C8B-B14F-4D97-AF65-F5344CB8AC3E}">
        <p14:creationId xmlns:p14="http://schemas.microsoft.com/office/powerpoint/2010/main" val="2306219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578DA652-063F-418A-8B7F-3567DA9C9523}" type="slidenum">
              <a:rPr lang="en-US" smtClean="0"/>
              <a:pPr/>
              <a:t>37</a:t>
            </a:fld>
            <a:endParaRPr lang="en-US" smtClean="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pPr eaLnBrk="1" hangingPunct="1"/>
            <a:r>
              <a:rPr lang="en-US" smtClean="0"/>
              <a:t>15 mins.</a:t>
            </a:r>
          </a:p>
          <a:p>
            <a:pPr eaLnBrk="1" hangingPunct="1"/>
            <a:r>
              <a:rPr lang="en-US" smtClean="0"/>
              <a:t>“Visual tools like organizers,</a:t>
            </a:r>
          </a:p>
          <a:p>
            <a:pPr eaLnBrk="1" hangingPunct="1"/>
            <a:r>
              <a:rPr lang="en-US" smtClean="0"/>
              <a:t>matrices and brainstorming maps offer learners scaffolds for learning and provide teacher</a:t>
            </a:r>
          </a:p>
          <a:p>
            <a:pPr eaLnBrk="1" hangingPunct="1"/>
            <a:r>
              <a:rPr lang="en-US" smtClean="0"/>
              <a:t>librarians with evidence of information skills.”</a:t>
            </a:r>
          </a:p>
        </p:txBody>
      </p:sp>
    </p:spTree>
    <p:extLst>
      <p:ext uri="{BB962C8B-B14F-4D97-AF65-F5344CB8AC3E}">
        <p14:creationId xmlns:p14="http://schemas.microsoft.com/office/powerpoint/2010/main" val="7651407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This doesn’t mean it is STEM!  Depends what you do with it!</a:t>
            </a:r>
          </a:p>
          <a:p>
            <a:r>
              <a:rPr lang="en-US" baseline="0" dirty="0" smtClean="0"/>
              <a:t>Resources:  http://www.themeparkpage.com/activities.htm</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D0D9A138-E38B-4B87-BEA9-878AB4DA16C2}"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26592183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http://www.gmheng.com/service_coaster.php</a:t>
            </a:r>
            <a:endParaRPr lang="en-US" dirty="0"/>
          </a:p>
        </p:txBody>
      </p:sp>
      <p:sp>
        <p:nvSpPr>
          <p:cNvPr id="4" name="Slide Number Placeholder 3"/>
          <p:cNvSpPr>
            <a:spLocks noGrp="1"/>
          </p:cNvSpPr>
          <p:nvPr>
            <p:ph type="sldNum" sz="quarter" idx="10"/>
          </p:nvPr>
        </p:nvSpPr>
        <p:spPr/>
        <p:txBody>
          <a:bodyPr/>
          <a:lstStyle/>
          <a:p>
            <a:fld id="{D0D9A138-E38B-4B87-BEA9-878AB4DA16C2}"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10943594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Other</a:t>
            </a:r>
            <a:r>
              <a:rPr lang="en-US" baseline="0" dirty="0" smtClean="0"/>
              <a:t> ideas for ELA?  Art?</a:t>
            </a:r>
            <a:endParaRPr lang="en-US" dirty="0" smtClean="0"/>
          </a:p>
          <a:p>
            <a:r>
              <a:rPr lang="en-US" dirty="0" smtClean="0"/>
              <a:t>https://mrsmatott.wordpress.com/tag/kindergarten-art-lesson/</a:t>
            </a:r>
          </a:p>
          <a:p>
            <a:r>
              <a:rPr lang="en-US" dirty="0" smtClean="0"/>
              <a:t>http://jodibobo.blogspot.com/2012/11/name-roller-coaster-4th-grade.html</a:t>
            </a:r>
            <a:endParaRPr lang="en-US" dirty="0"/>
          </a:p>
        </p:txBody>
      </p:sp>
      <p:sp>
        <p:nvSpPr>
          <p:cNvPr id="4" name="Slide Number Placeholder 3"/>
          <p:cNvSpPr>
            <a:spLocks noGrp="1"/>
          </p:cNvSpPr>
          <p:nvPr>
            <p:ph type="sldNum" sz="quarter" idx="10"/>
          </p:nvPr>
        </p:nvSpPr>
        <p:spPr/>
        <p:txBody>
          <a:bodyPr/>
          <a:lstStyle/>
          <a:p>
            <a:fld id="{D0D9A138-E38B-4B87-BEA9-878AB4DA16C2}"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24639454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http://17whrollercoasters.weebly.com/research.html</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Roller coaster timeline:  </a:t>
            </a:r>
            <a:r>
              <a:rPr lang="en-US" dirty="0" smtClean="0">
                <a:hlinkClick r:id="rId3"/>
              </a:rPr>
              <a:t>http://www.ultimaterollercoaster.com/coasters/history/timeline.shtml</a:t>
            </a:r>
            <a:endParaRPr lang="en-US" dirty="0" smtClean="0"/>
          </a:p>
          <a:p>
            <a:endParaRPr lang="en-US" dirty="0"/>
          </a:p>
        </p:txBody>
      </p:sp>
      <p:sp>
        <p:nvSpPr>
          <p:cNvPr id="4" name="Slide Number Placeholder 3"/>
          <p:cNvSpPr>
            <a:spLocks noGrp="1"/>
          </p:cNvSpPr>
          <p:nvPr>
            <p:ph type="sldNum" sz="quarter" idx="10"/>
          </p:nvPr>
        </p:nvSpPr>
        <p:spPr/>
        <p:txBody>
          <a:bodyPr/>
          <a:lstStyle/>
          <a:p>
            <a:fld id="{D0D9A138-E38B-4B87-BEA9-878AB4DA16C2}"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336420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http://www.sparkpe.org/sampleLessons/K-2_HawaiianRollerCoaster.pdf</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D0D9A138-E38B-4B87-BEA9-878AB4DA16C2}"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13660998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Once you have an idea in your head, search for resources!</a:t>
            </a:r>
          </a:p>
          <a:p>
            <a:r>
              <a:rPr lang="en-US" dirty="0" smtClean="0"/>
              <a:t>Resource:</a:t>
            </a:r>
          </a:p>
          <a:p>
            <a:r>
              <a:rPr lang="en-US" dirty="0" smtClean="0"/>
              <a:t>http://www.themeparkpage.com/activities.htm</a:t>
            </a:r>
            <a:endParaRPr lang="en-US" dirty="0"/>
          </a:p>
        </p:txBody>
      </p:sp>
      <p:sp>
        <p:nvSpPr>
          <p:cNvPr id="4" name="Slide Number Placeholder 3"/>
          <p:cNvSpPr>
            <a:spLocks noGrp="1"/>
          </p:cNvSpPr>
          <p:nvPr>
            <p:ph type="sldNum" sz="quarter" idx="10"/>
          </p:nvPr>
        </p:nvSpPr>
        <p:spPr/>
        <p:txBody>
          <a:bodyPr/>
          <a:lstStyle/>
          <a:p>
            <a:fld id="{D0D9A138-E38B-4B87-BEA9-878AB4DA16C2}"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35337641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9:45-10:05</a:t>
            </a:r>
          </a:p>
          <a:p>
            <a:r>
              <a:rPr lang="en-US" dirty="0" smtClean="0"/>
              <a:t>STEM?</a:t>
            </a:r>
            <a:r>
              <a:rPr lang="en-US" baseline="0" dirty="0" smtClean="0"/>
              <a:t>  PBL? What????</a:t>
            </a:r>
            <a:endParaRPr lang="en-US" dirty="0" smtClean="0"/>
          </a:p>
          <a:p>
            <a:r>
              <a:rPr lang="en-US" dirty="0" smtClean="0"/>
              <a:t>http://www.definedstem.com/trainingcenter/index.cfm?page=pd_vid</a:t>
            </a:r>
          </a:p>
          <a:p>
            <a:endParaRPr lang="en-US" dirty="0"/>
          </a:p>
        </p:txBody>
      </p:sp>
      <p:sp>
        <p:nvSpPr>
          <p:cNvPr id="4" name="Slide Number Placeholder 3"/>
          <p:cNvSpPr>
            <a:spLocks noGrp="1"/>
          </p:cNvSpPr>
          <p:nvPr>
            <p:ph type="sldNum" sz="quarter" idx="10"/>
          </p:nvPr>
        </p:nvSpPr>
        <p:spPr/>
        <p:txBody>
          <a:bodyPr/>
          <a:lstStyle/>
          <a:p>
            <a:fld id="{D0D9A138-E38B-4B87-BEA9-878AB4DA16C2}"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16658708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88DF5E7-F657-47D5-A26B-3A4390BF0AE6}" type="datetimeFigureOut">
              <a:rPr lang="en-US" smtClean="0"/>
              <a:t>6/5/2015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AD1A92-CD11-4EEE-AEAF-A097BCEC900B}" type="slidenum">
              <a:rPr lang="en-US" smtClean="0"/>
              <a:t>‹#›</a:t>
            </a:fld>
            <a:endParaRPr lang="en-US"/>
          </a:p>
        </p:txBody>
      </p:sp>
    </p:spTree>
    <p:extLst>
      <p:ext uri="{BB962C8B-B14F-4D97-AF65-F5344CB8AC3E}">
        <p14:creationId xmlns:p14="http://schemas.microsoft.com/office/powerpoint/2010/main" val="5578304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88DF5E7-F657-47D5-A26B-3A4390BF0AE6}" type="datetimeFigureOut">
              <a:rPr lang="en-US" smtClean="0"/>
              <a:t>6/5/2015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AD1A92-CD11-4EEE-AEAF-A097BCEC900B}" type="slidenum">
              <a:rPr lang="en-US" smtClean="0"/>
              <a:t>‹#›</a:t>
            </a:fld>
            <a:endParaRPr lang="en-US"/>
          </a:p>
        </p:txBody>
      </p:sp>
    </p:spTree>
    <p:extLst>
      <p:ext uri="{BB962C8B-B14F-4D97-AF65-F5344CB8AC3E}">
        <p14:creationId xmlns:p14="http://schemas.microsoft.com/office/powerpoint/2010/main" val="42287715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88DF5E7-F657-47D5-A26B-3A4390BF0AE6}" type="datetimeFigureOut">
              <a:rPr lang="en-US" smtClean="0"/>
              <a:t>6/5/2015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AD1A92-CD11-4EEE-AEAF-A097BCEC900B}" type="slidenum">
              <a:rPr lang="en-US" smtClean="0"/>
              <a:t>‹#›</a:t>
            </a:fld>
            <a:endParaRPr lang="en-US"/>
          </a:p>
        </p:txBody>
      </p:sp>
    </p:spTree>
    <p:extLst>
      <p:ext uri="{BB962C8B-B14F-4D97-AF65-F5344CB8AC3E}">
        <p14:creationId xmlns:p14="http://schemas.microsoft.com/office/powerpoint/2010/main" val="22529919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solidFill>
                  <a:prstClr val="black">
                    <a:tint val="75000"/>
                  </a:prstClr>
                </a:solidFill>
              </a:rPr>
              <a:pPr/>
              <a:t>6/5/2015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582632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88DF5E7-F657-47D5-A26B-3A4390BF0AE6}" type="datetimeFigureOut">
              <a:rPr lang="en-US" smtClean="0"/>
              <a:t>6/5/2015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AD1A92-CD11-4EEE-AEAF-A097BCEC900B}" type="slidenum">
              <a:rPr lang="en-US" smtClean="0"/>
              <a:t>‹#›</a:t>
            </a:fld>
            <a:endParaRPr lang="en-US"/>
          </a:p>
        </p:txBody>
      </p:sp>
    </p:spTree>
    <p:extLst>
      <p:ext uri="{BB962C8B-B14F-4D97-AF65-F5344CB8AC3E}">
        <p14:creationId xmlns:p14="http://schemas.microsoft.com/office/powerpoint/2010/main" val="21668565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88DF5E7-F657-47D5-A26B-3A4390BF0AE6}" type="datetimeFigureOut">
              <a:rPr lang="en-US" smtClean="0"/>
              <a:t>6/5/2015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AD1A92-CD11-4EEE-AEAF-A097BCEC900B}" type="slidenum">
              <a:rPr lang="en-US" smtClean="0"/>
              <a:t>‹#›</a:t>
            </a:fld>
            <a:endParaRPr lang="en-US"/>
          </a:p>
        </p:txBody>
      </p:sp>
    </p:spTree>
    <p:extLst>
      <p:ext uri="{BB962C8B-B14F-4D97-AF65-F5344CB8AC3E}">
        <p14:creationId xmlns:p14="http://schemas.microsoft.com/office/powerpoint/2010/main" val="2542935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88DF5E7-F657-47D5-A26B-3A4390BF0AE6}" type="datetimeFigureOut">
              <a:rPr lang="en-US" smtClean="0"/>
              <a:t>6/5/2015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BAD1A92-CD11-4EEE-AEAF-A097BCEC900B}" type="slidenum">
              <a:rPr lang="en-US" smtClean="0"/>
              <a:t>‹#›</a:t>
            </a:fld>
            <a:endParaRPr lang="en-US"/>
          </a:p>
        </p:txBody>
      </p:sp>
    </p:spTree>
    <p:extLst>
      <p:ext uri="{BB962C8B-B14F-4D97-AF65-F5344CB8AC3E}">
        <p14:creationId xmlns:p14="http://schemas.microsoft.com/office/powerpoint/2010/main" val="9068455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88DF5E7-F657-47D5-A26B-3A4390BF0AE6}" type="datetimeFigureOut">
              <a:rPr lang="en-US" smtClean="0"/>
              <a:t>6/5/2015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BAD1A92-CD11-4EEE-AEAF-A097BCEC900B}" type="slidenum">
              <a:rPr lang="en-US" smtClean="0"/>
              <a:t>‹#›</a:t>
            </a:fld>
            <a:endParaRPr lang="en-US"/>
          </a:p>
        </p:txBody>
      </p:sp>
    </p:spTree>
    <p:extLst>
      <p:ext uri="{BB962C8B-B14F-4D97-AF65-F5344CB8AC3E}">
        <p14:creationId xmlns:p14="http://schemas.microsoft.com/office/powerpoint/2010/main" val="10369114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88DF5E7-F657-47D5-A26B-3A4390BF0AE6}" type="datetimeFigureOut">
              <a:rPr lang="en-US" smtClean="0"/>
              <a:t>6/5/2015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BAD1A92-CD11-4EEE-AEAF-A097BCEC900B}" type="slidenum">
              <a:rPr lang="en-US" smtClean="0"/>
              <a:t>‹#›</a:t>
            </a:fld>
            <a:endParaRPr lang="en-US"/>
          </a:p>
        </p:txBody>
      </p:sp>
    </p:spTree>
    <p:extLst>
      <p:ext uri="{BB962C8B-B14F-4D97-AF65-F5344CB8AC3E}">
        <p14:creationId xmlns:p14="http://schemas.microsoft.com/office/powerpoint/2010/main" val="31893775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88DF5E7-F657-47D5-A26B-3A4390BF0AE6}" type="datetimeFigureOut">
              <a:rPr lang="en-US" smtClean="0"/>
              <a:t>6/5/2015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BAD1A92-CD11-4EEE-AEAF-A097BCEC900B}" type="slidenum">
              <a:rPr lang="en-US" smtClean="0"/>
              <a:t>‹#›</a:t>
            </a:fld>
            <a:endParaRPr lang="en-US"/>
          </a:p>
        </p:txBody>
      </p:sp>
    </p:spTree>
    <p:extLst>
      <p:ext uri="{BB962C8B-B14F-4D97-AF65-F5344CB8AC3E}">
        <p14:creationId xmlns:p14="http://schemas.microsoft.com/office/powerpoint/2010/main" val="37151594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88DF5E7-F657-47D5-A26B-3A4390BF0AE6}" type="datetimeFigureOut">
              <a:rPr lang="en-US" smtClean="0"/>
              <a:t>6/5/2015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BAD1A92-CD11-4EEE-AEAF-A097BCEC900B}" type="slidenum">
              <a:rPr lang="en-US" smtClean="0"/>
              <a:t>‹#›</a:t>
            </a:fld>
            <a:endParaRPr lang="en-US"/>
          </a:p>
        </p:txBody>
      </p:sp>
    </p:spTree>
    <p:extLst>
      <p:ext uri="{BB962C8B-B14F-4D97-AF65-F5344CB8AC3E}">
        <p14:creationId xmlns:p14="http://schemas.microsoft.com/office/powerpoint/2010/main" val="4368572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88DF5E7-F657-47D5-A26B-3A4390BF0AE6}" type="datetimeFigureOut">
              <a:rPr lang="en-US" smtClean="0"/>
              <a:t>6/5/2015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BAD1A92-CD11-4EEE-AEAF-A097BCEC900B}" type="slidenum">
              <a:rPr lang="en-US" smtClean="0"/>
              <a:t>‹#›</a:t>
            </a:fld>
            <a:endParaRPr lang="en-US"/>
          </a:p>
        </p:txBody>
      </p:sp>
    </p:spTree>
    <p:extLst>
      <p:ext uri="{BB962C8B-B14F-4D97-AF65-F5344CB8AC3E}">
        <p14:creationId xmlns:p14="http://schemas.microsoft.com/office/powerpoint/2010/main" val="23203687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8DF5E7-F657-47D5-A26B-3A4390BF0AE6}" type="datetimeFigureOut">
              <a:rPr lang="en-US" smtClean="0"/>
              <a:t>6/5/2015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AD1A92-CD11-4EEE-AEAF-A097BCEC900B}" type="slidenum">
              <a:rPr lang="en-US" smtClean="0"/>
              <a:t>‹#›</a:t>
            </a:fld>
            <a:endParaRPr lang="en-US"/>
          </a:p>
        </p:txBody>
      </p:sp>
    </p:spTree>
    <p:extLst>
      <p:ext uri="{BB962C8B-B14F-4D97-AF65-F5344CB8AC3E}">
        <p14:creationId xmlns:p14="http://schemas.microsoft.com/office/powerpoint/2010/main" val="286125910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futurereadystudentsthroughstem.wikispaces.com/home" TargetMode="External"/><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3.JPG"/><Relationship Id="rId4" Type="http://schemas.openxmlformats.org/officeDocument/2006/relationships/image" Target="../media/image22.jp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7.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notesSlide" Target="../notesSlides/notesSlide7.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docs.google.com/document/d/1-xfJZpsJoP4jmJG0FUU7OjJefm0RgyzXXRURBQe3hGY/edit" TargetMode="External"/><Relationship Id="rId2" Type="http://schemas.openxmlformats.org/officeDocument/2006/relationships/image" Target="../media/image29.jp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image" Target="../media/image4.wmf"/><Relationship Id="rId7" Type="http://schemas.openxmlformats.org/officeDocument/2006/relationships/image" Target="../media/image8.wmf"/><Relationship Id="rId2" Type="http://schemas.openxmlformats.org/officeDocument/2006/relationships/image" Target="../media/image3.wmf"/><Relationship Id="rId1" Type="http://schemas.openxmlformats.org/officeDocument/2006/relationships/slideLayout" Target="../slideLayouts/slideLayout2.xml"/><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s>
</file>

<file path=ppt/slides/_rels/slide2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hyperlink" Target="http://blog.teacherspayteachers.com/project-based-learning/" TargetMode="External"/><Relationship Id="rId2" Type="http://schemas.openxmlformats.org/officeDocument/2006/relationships/hyperlink" Target="http://bie.org/about/what_pbl" TargetMode="Externa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wmf"/><Relationship Id="rId1" Type="http://schemas.openxmlformats.org/officeDocument/2006/relationships/slideLayout" Target="../slideLayouts/slideLayout2.xml"/><Relationship Id="rId5" Type="http://schemas.openxmlformats.org/officeDocument/2006/relationships/image" Target="../media/image13.wmf"/><Relationship Id="rId4" Type="http://schemas.openxmlformats.org/officeDocument/2006/relationships/image" Target="../media/image12.wmf"/></Relationships>
</file>

<file path=ppt/slides/_rels/slide3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d20assessments.pbworks.com/f/Ancient+Greek+Adventure+PowerPoint+Rubric.docx" TargetMode="External"/><Relationship Id="rId2" Type="http://schemas.openxmlformats.org/officeDocument/2006/relationships/notesSlide" Target="../notesSlides/notesSlide17.xml"/><Relationship Id="rId1" Type="http://schemas.openxmlformats.org/officeDocument/2006/relationships/slideLayout" Target="../slideLayouts/slideLayout6.xml"/><Relationship Id="rId5" Type="http://schemas.openxmlformats.org/officeDocument/2006/relationships/image" Target="../media/image43.png"/><Relationship Id="rId4" Type="http://schemas.openxmlformats.org/officeDocument/2006/relationships/hyperlink" Target="http://www.flickr.com/photos/extraketchup/749312864/"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hyperlink" Target="http://www.flickr.com/photos/wonderlane/37531816/"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47.gi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hyperlink" Target="https://drive.google.com/drive/u/1/#folders/0ByzloTthg-EVfk5Bb3dHNDRUbFYyWGFtYkxjU3ZtSW5TWjVSMDNqQ2lNanF2c2x2VmNjSGM"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asd20si21stcentury.wikispaces.com/"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49.gif"/><Relationship Id="rId4" Type="http://schemas.openxmlformats.org/officeDocument/2006/relationships/hyperlink" Target="http://rubistar.4teachers.org/index.php"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50.gif"/><Relationship Id="rId2" Type="http://schemas.openxmlformats.org/officeDocument/2006/relationships/hyperlink" Target="https://www-ssl.intel.com/content/www/us/en/education/k12/teachers.html?wapkw=visual+ranking+tool" TargetMode="External"/><Relationship Id="rId1" Type="http://schemas.openxmlformats.org/officeDocument/2006/relationships/slideLayout" Target="../slideLayouts/slideLayout1.xml"/><Relationship Id="rId4" Type="http://schemas.openxmlformats.org/officeDocument/2006/relationships/image" Target="../media/image51.JPG"/></Relationships>
</file>

<file path=ppt/slides/_rels/slide3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hyperlink" Target="http://d20innovation.d20blogs.org/2013/08/31/what-students-want-and-what-they-need-four-strategies-for-a-successful-year/" TargetMode="Externa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hyperlink" Target="http://futurereadystudentsthroughstem.wikispaces.com/home" TargetMode="External"/><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hyperlink" Target="https://getkahoot.com/" TargetMode="Externa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video.nationalgeographic.com/video/i-didnt-know-that/idkt-medieval-longbow?source=relatedvideo" TargetMode="External"/><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9.jpg"/></Relationships>
</file>

<file path=ppt/slides/_rels/slide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hyperlink" Target="https://docs.google.com/document/d/1EgTxTYGIYnsGOmmh7vwdL7b3PIKUN9ilfYIONIUoE68/edit"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5000"/>
            <a:lum/>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scene3d>
              <a:camera prst="orthographicFront"/>
              <a:lightRig rig="threePt" dir="t"/>
            </a:scene3d>
            <a:sp3d extrusionH="57150">
              <a:bevelT w="139700" h="25400" prst="softRound"/>
            </a:sp3d>
          </a:bodyPr>
          <a:lstStyle/>
          <a:p>
            <a:r>
              <a:rPr lang="en-US" dirty="0" smtClean="0">
                <a:solidFill>
                  <a:srgbClr val="FF0000"/>
                </a:solidFill>
                <a:effectLst>
                  <a:outerShdw blurRad="50800" dist="38100" algn="l" rotWithShape="0">
                    <a:prstClr val="black">
                      <a:alpha val="40000"/>
                    </a:prstClr>
                  </a:outerShdw>
                </a:effectLst>
              </a:rPr>
              <a:t>Future Ready Students through STEM </a:t>
            </a:r>
            <a:endParaRPr lang="en-US" dirty="0">
              <a:solidFill>
                <a:srgbClr val="FF0000"/>
              </a:solidFill>
              <a:effectLst>
                <a:outerShdw blurRad="50800" dist="38100" algn="l" rotWithShape="0">
                  <a:prstClr val="black">
                    <a:alpha val="40000"/>
                  </a:prstClr>
                </a:outerShdw>
              </a:effectLst>
            </a:endParaRPr>
          </a:p>
        </p:txBody>
      </p:sp>
      <p:sp>
        <p:nvSpPr>
          <p:cNvPr id="3" name="Subtitle 2"/>
          <p:cNvSpPr>
            <a:spLocks noGrp="1"/>
          </p:cNvSpPr>
          <p:nvPr>
            <p:ph type="subTitle" idx="1"/>
          </p:nvPr>
        </p:nvSpPr>
        <p:spPr/>
        <p:txBody>
          <a:bodyPr>
            <a:normAutofit lnSpcReduction="10000"/>
          </a:bodyPr>
          <a:lstStyle/>
          <a:p>
            <a:r>
              <a:rPr lang="en-US" dirty="0" smtClean="0"/>
              <a:t>Summer Institute 2015</a:t>
            </a:r>
          </a:p>
          <a:p>
            <a:r>
              <a:rPr lang="en-US" dirty="0" smtClean="0"/>
              <a:t>Janet Krompier, STEM Coordinator</a:t>
            </a:r>
          </a:p>
          <a:p>
            <a:r>
              <a:rPr lang="en-US" dirty="0" smtClean="0"/>
              <a:t>Nancy White, 21</a:t>
            </a:r>
            <a:r>
              <a:rPr lang="en-US" baseline="30000" dirty="0" smtClean="0"/>
              <a:t>st</a:t>
            </a:r>
            <a:r>
              <a:rPr lang="en-US" dirty="0" smtClean="0"/>
              <a:t> Century Learning &amp; Innovation </a:t>
            </a:r>
            <a:r>
              <a:rPr lang="en-US" dirty="0" smtClean="0"/>
              <a:t>Specialist</a:t>
            </a:r>
          </a:p>
          <a:p>
            <a:r>
              <a:rPr lang="en-US" b="1" dirty="0" smtClean="0">
                <a:hlinkClick r:id="rId3"/>
              </a:rPr>
              <a:t>futurereadystudentsthroughstem.wikispaces.com</a:t>
            </a:r>
            <a:endParaRPr lang="en-US" b="1" dirty="0"/>
          </a:p>
        </p:txBody>
      </p:sp>
      <p:pic>
        <p:nvPicPr>
          <p:cNvPr id="4" name="Picture 3"/>
          <p:cNvPicPr>
            <a:picLocks noChangeAspect="1"/>
          </p:cNvPicPr>
          <p:nvPr/>
        </p:nvPicPr>
        <p:blipFill>
          <a:blip r:embed="rId4"/>
          <a:stretch>
            <a:fillRect/>
          </a:stretch>
        </p:blipFill>
        <p:spPr>
          <a:xfrm>
            <a:off x="184093" y="4297593"/>
            <a:ext cx="2114550" cy="2352675"/>
          </a:xfrm>
          <a:prstGeom prst="rect">
            <a:avLst/>
          </a:prstGeom>
        </p:spPr>
      </p:pic>
    </p:spTree>
    <p:extLst>
      <p:ext uri="{BB962C8B-B14F-4D97-AF65-F5344CB8AC3E}">
        <p14:creationId xmlns:p14="http://schemas.microsoft.com/office/powerpoint/2010/main" val="2607695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……and beyond!</a:t>
            </a:r>
            <a:r>
              <a:rPr lang="en-US" dirty="0"/>
              <a:t> </a:t>
            </a:r>
            <a:r>
              <a:rPr lang="en-US" dirty="0" smtClean="0"/>
              <a:t> ELA and Art</a:t>
            </a:r>
            <a:endParaRPr lang="en-US" dirty="0"/>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bwMode="auto">
          <a:xfrm>
            <a:off x="838200" y="1690688"/>
            <a:ext cx="2070661" cy="261235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49930" y="3178122"/>
            <a:ext cx="3810000" cy="285750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64335" y="1027906"/>
            <a:ext cx="3810000" cy="2857500"/>
          </a:xfrm>
          <a:prstGeom prst="rect">
            <a:avLst/>
          </a:prstGeom>
        </p:spPr>
      </p:pic>
    </p:spTree>
    <p:extLst>
      <p:ext uri="{BB962C8B-B14F-4D97-AF65-F5344CB8AC3E}">
        <p14:creationId xmlns:p14="http://schemas.microsoft.com/office/powerpoint/2010/main" val="20906314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 Studies:  timelines, history, patents, etc.</a:t>
            </a:r>
            <a:endParaRPr lang="en-US" dirty="0"/>
          </a:p>
        </p:txBody>
      </p:sp>
      <p:pic>
        <p:nvPicPr>
          <p:cNvPr id="4" name="Content Placeholder 3"/>
          <p:cNvPicPr>
            <a:picLocks noGrp="1" noChangeAspect="1"/>
          </p:cNvPicPr>
          <p:nvPr>
            <p:ph idx="1"/>
          </p:nvPr>
        </p:nvPicPr>
        <p:blipFill>
          <a:blip r:embed="rId3"/>
          <a:stretch>
            <a:fillRect/>
          </a:stretch>
        </p:blipFill>
        <p:spPr>
          <a:xfrm>
            <a:off x="171926" y="2417736"/>
            <a:ext cx="12020074" cy="3267869"/>
          </a:xfrm>
          <a:prstGeom prst="rect">
            <a:avLst/>
          </a:prstGeom>
        </p:spPr>
      </p:pic>
    </p:spTree>
    <p:extLst>
      <p:ext uri="{BB962C8B-B14F-4D97-AF65-F5344CB8AC3E}">
        <p14:creationId xmlns:p14="http://schemas.microsoft.com/office/powerpoint/2010/main" val="26866794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7579" y="-39858"/>
            <a:ext cx="10515600" cy="1325563"/>
          </a:xfrm>
          <a:solidFill>
            <a:schemeClr val="bg1"/>
          </a:solidFill>
        </p:spPr>
        <p:txBody>
          <a:bodyPr/>
          <a:lstStyle/>
          <a:p>
            <a:r>
              <a:rPr lang="en-US" b="1" dirty="0" smtClean="0">
                <a:solidFill>
                  <a:srgbClr val="C00000"/>
                </a:solidFill>
              </a:rPr>
              <a:t>Physical Education!</a:t>
            </a:r>
            <a:endParaRPr lang="en-US" b="1" dirty="0">
              <a:solidFill>
                <a:srgbClr val="C00000"/>
              </a:solidFill>
            </a:endParaRPr>
          </a:p>
        </p:txBody>
      </p:sp>
      <p:pic>
        <p:nvPicPr>
          <p:cNvPr id="4" name="Content Placeholder 3"/>
          <p:cNvPicPr>
            <a:picLocks noGrp="1" noChangeAspect="1"/>
          </p:cNvPicPr>
          <p:nvPr>
            <p:ph idx="1"/>
          </p:nvPr>
        </p:nvPicPr>
        <p:blipFill>
          <a:blip r:embed="rId5"/>
          <a:stretch>
            <a:fillRect/>
          </a:stretch>
        </p:blipFill>
        <p:spPr>
          <a:xfrm rot="561098">
            <a:off x="6573937" y="1024412"/>
            <a:ext cx="5238278" cy="3627123"/>
          </a:xfrm>
          <a:prstGeom prst="rect">
            <a:avLst/>
          </a:prstGeom>
        </p:spPr>
      </p:pic>
      <p:pic>
        <p:nvPicPr>
          <p:cNvPr id="5" name="Lilo and Stitch-Hawaiian Roller Coaster Ride(English)">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8708570" y="5279060"/>
            <a:ext cx="1787979" cy="1191986"/>
          </a:xfrm>
          <a:prstGeom prst="rect">
            <a:avLst/>
          </a:prstGeom>
        </p:spPr>
      </p:pic>
      <p:pic>
        <p:nvPicPr>
          <p:cNvPr id="6" name="Picture 5"/>
          <p:cNvPicPr>
            <a:picLocks noChangeAspect="1"/>
          </p:cNvPicPr>
          <p:nvPr/>
        </p:nvPicPr>
        <p:blipFill>
          <a:blip r:embed="rId7"/>
          <a:stretch>
            <a:fillRect/>
          </a:stretch>
        </p:blipFill>
        <p:spPr>
          <a:xfrm>
            <a:off x="227579" y="1276350"/>
            <a:ext cx="6086475" cy="5581650"/>
          </a:xfrm>
          <a:prstGeom prst="rect">
            <a:avLst/>
          </a:prstGeom>
        </p:spPr>
      </p:pic>
    </p:spTree>
    <p:extLst>
      <p:ext uri="{BB962C8B-B14F-4D97-AF65-F5344CB8AC3E}">
        <p14:creationId xmlns:p14="http://schemas.microsoft.com/office/powerpoint/2010/main" val="157048362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pattFill prst="wdUpDiag">
          <a:fgClr>
            <a:schemeClr val="accent4">
              <a:lumMod val="40000"/>
              <a:lumOff val="60000"/>
            </a:schemeClr>
          </a:fgClr>
          <a:bgClr>
            <a:schemeClr val="bg1"/>
          </a:bgClr>
        </a:patt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199" y="0"/>
            <a:ext cx="10515600" cy="1325563"/>
          </a:xfrm>
        </p:spPr>
        <p:txBody>
          <a:bodyPr/>
          <a:lstStyle/>
          <a:p>
            <a:r>
              <a:rPr lang="en-US" b="1" dirty="0" smtClean="0"/>
              <a:t>Resource</a:t>
            </a:r>
            <a:endParaRPr lang="en-US" b="1" dirty="0"/>
          </a:p>
        </p:txBody>
      </p:sp>
      <p:pic>
        <p:nvPicPr>
          <p:cNvPr id="4" name="Content Placeholder 3"/>
          <p:cNvPicPr>
            <a:picLocks noGrp="1" noChangeAspect="1"/>
          </p:cNvPicPr>
          <p:nvPr>
            <p:ph idx="1"/>
          </p:nvPr>
        </p:nvPicPr>
        <p:blipFill>
          <a:blip r:embed="rId3"/>
          <a:stretch>
            <a:fillRect/>
          </a:stretch>
        </p:blipFill>
        <p:spPr>
          <a:xfrm>
            <a:off x="1524000" y="969711"/>
            <a:ext cx="9333933" cy="5805130"/>
          </a:xfrm>
          <a:prstGeom prst="rect">
            <a:avLst/>
          </a:prstGeom>
        </p:spPr>
      </p:pic>
    </p:spTree>
    <p:extLst>
      <p:ext uri="{BB962C8B-B14F-4D97-AF65-F5344CB8AC3E}">
        <p14:creationId xmlns:p14="http://schemas.microsoft.com/office/powerpoint/2010/main" val="99731508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6000"/>
            <a:lum/>
          </a:blip>
          <a:srcRect/>
          <a:stretch>
            <a:fillRect t="-15000" b="-1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04135" y="310115"/>
            <a:ext cx="7234732" cy="984676"/>
          </a:xfrm>
          <a:solidFill>
            <a:schemeClr val="bg1"/>
          </a:solidFill>
        </p:spPr>
        <p:txBody>
          <a:bodyPr/>
          <a:lstStyle/>
          <a:p>
            <a:r>
              <a:rPr lang="en-US" b="1" dirty="0" smtClean="0"/>
              <a:t>Reflection – </a:t>
            </a:r>
            <a:r>
              <a:rPr lang="en-US" b="1" dirty="0" smtClean="0">
                <a:hlinkClick r:id="rId3"/>
              </a:rPr>
              <a:t>Google Drive Chart</a:t>
            </a:r>
            <a:endParaRPr lang="en-US" b="1" dirty="0"/>
          </a:p>
        </p:txBody>
      </p:sp>
      <p:sp>
        <p:nvSpPr>
          <p:cNvPr id="3" name="Content Placeholder 2"/>
          <p:cNvSpPr>
            <a:spLocks noGrp="1"/>
          </p:cNvSpPr>
          <p:nvPr>
            <p:ph idx="1"/>
          </p:nvPr>
        </p:nvSpPr>
        <p:spPr>
          <a:xfrm>
            <a:off x="421234" y="1914994"/>
            <a:ext cx="5833262" cy="4172598"/>
          </a:xfrm>
        </p:spPr>
        <p:txBody>
          <a:bodyPr>
            <a:normAutofit lnSpcReduction="10000"/>
          </a:bodyPr>
          <a:lstStyle/>
          <a:p>
            <a:r>
              <a:rPr lang="en-US" b="1" dirty="0" err="1" smtClean="0"/>
              <a:t>Ooooohs</a:t>
            </a:r>
            <a:r>
              <a:rPr lang="en-US" b="1" dirty="0" smtClean="0"/>
              <a:t> and Ah-ha’s</a:t>
            </a:r>
          </a:p>
          <a:p>
            <a:r>
              <a:rPr lang="en-US" b="1" dirty="0" smtClean="0"/>
              <a:t>Burning Questions</a:t>
            </a:r>
          </a:p>
          <a:p>
            <a:r>
              <a:rPr lang="en-US" b="1" dirty="0" smtClean="0"/>
              <a:t>An example of how you could/would</a:t>
            </a:r>
          </a:p>
          <a:p>
            <a:pPr marL="0" indent="0">
              <a:buNone/>
            </a:pPr>
            <a:r>
              <a:rPr lang="en-US" b="1" dirty="0"/>
              <a:t> </a:t>
            </a:r>
            <a:r>
              <a:rPr lang="en-US" b="1" dirty="0" smtClean="0"/>
              <a:t>  use roller coasters in a lesson:</a:t>
            </a:r>
          </a:p>
          <a:p>
            <a:pPr marL="0" indent="0">
              <a:buNone/>
            </a:pPr>
            <a:r>
              <a:rPr lang="en-US" b="1" dirty="0"/>
              <a:t> </a:t>
            </a:r>
            <a:r>
              <a:rPr lang="en-US" b="1" dirty="0" smtClean="0"/>
              <a:t>    </a:t>
            </a:r>
            <a:r>
              <a:rPr lang="en-US" b="1" dirty="0"/>
              <a:t>5e:  Engage </a:t>
            </a:r>
            <a:r>
              <a:rPr lang="en-US" b="1" dirty="0" smtClean="0"/>
              <a:t>activity?</a:t>
            </a:r>
            <a:endParaRPr lang="en-US" b="1" dirty="0"/>
          </a:p>
          <a:p>
            <a:pPr marL="0" indent="0">
              <a:buNone/>
            </a:pPr>
            <a:r>
              <a:rPr lang="en-US" b="1" dirty="0" smtClean="0"/>
              <a:t>     Starter?</a:t>
            </a:r>
            <a:endParaRPr lang="en-US" b="1" dirty="0"/>
          </a:p>
          <a:p>
            <a:pPr marL="0" indent="0">
              <a:buNone/>
            </a:pPr>
            <a:r>
              <a:rPr lang="en-US" b="1" dirty="0" smtClean="0"/>
              <a:t>     Connector?</a:t>
            </a:r>
            <a:endParaRPr lang="en-US" b="1" dirty="0"/>
          </a:p>
          <a:p>
            <a:pPr marL="0" indent="0">
              <a:buNone/>
            </a:pPr>
            <a:r>
              <a:rPr lang="en-US" b="1" dirty="0" smtClean="0"/>
              <a:t>     PBL?</a:t>
            </a:r>
            <a:endParaRPr lang="en-US" b="1" dirty="0"/>
          </a:p>
          <a:p>
            <a:pPr marL="0" indent="0">
              <a:buNone/>
            </a:pPr>
            <a:endParaRPr lang="en-US" dirty="0" smtClean="0"/>
          </a:p>
        </p:txBody>
      </p:sp>
      <p:pic>
        <p:nvPicPr>
          <p:cNvPr id="4" name="Picture 3"/>
          <p:cNvPicPr>
            <a:picLocks noChangeAspect="1"/>
          </p:cNvPicPr>
          <p:nvPr/>
        </p:nvPicPr>
        <p:blipFill>
          <a:blip r:embed="rId4"/>
          <a:stretch>
            <a:fillRect/>
          </a:stretch>
        </p:blipFill>
        <p:spPr>
          <a:xfrm>
            <a:off x="7020606" y="1718922"/>
            <a:ext cx="4564743" cy="4564743"/>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5311059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C00000"/>
                </a:solidFill>
              </a:rPr>
              <a:t>STEM?  PBL?  What??? </a:t>
            </a:r>
            <a:endParaRPr lang="en-US" b="1" dirty="0">
              <a:solidFill>
                <a:srgbClr val="C00000"/>
              </a:solidFill>
            </a:endParaRPr>
          </a:p>
        </p:txBody>
      </p:sp>
      <p:sp>
        <p:nvSpPr>
          <p:cNvPr id="3" name="Content Placeholder 2"/>
          <p:cNvSpPr>
            <a:spLocks noGrp="1"/>
          </p:cNvSpPr>
          <p:nvPr>
            <p:ph idx="1"/>
          </p:nvPr>
        </p:nvSpPr>
        <p:spPr/>
        <p:txBody>
          <a:bodyPr/>
          <a:lstStyle/>
          <a:p>
            <a:pPr marL="0" indent="0">
              <a:buNone/>
            </a:pPr>
            <a:endParaRPr lang="en-US" dirty="0"/>
          </a:p>
          <a:p>
            <a:endParaRPr lang="en-US" dirty="0"/>
          </a:p>
        </p:txBody>
      </p:sp>
      <p:pic>
        <p:nvPicPr>
          <p:cNvPr id="4" name="Picture 3"/>
          <p:cNvPicPr>
            <a:picLocks noChangeAspect="1"/>
          </p:cNvPicPr>
          <p:nvPr/>
        </p:nvPicPr>
        <p:blipFill>
          <a:blip r:embed="rId3"/>
          <a:stretch>
            <a:fillRect/>
          </a:stretch>
        </p:blipFill>
        <p:spPr>
          <a:xfrm>
            <a:off x="1150880" y="1620270"/>
            <a:ext cx="10077822" cy="4762048"/>
          </a:xfrm>
          <a:prstGeom prst="rect">
            <a:avLst/>
          </a:prstGeom>
        </p:spPr>
      </p:pic>
      <p:sp>
        <p:nvSpPr>
          <p:cNvPr id="5" name="Rectangle 4"/>
          <p:cNvSpPr/>
          <p:nvPr/>
        </p:nvSpPr>
        <p:spPr>
          <a:xfrm>
            <a:off x="2555637" y="6488668"/>
            <a:ext cx="7737231" cy="369332"/>
          </a:xfrm>
          <a:prstGeom prst="rect">
            <a:avLst/>
          </a:prstGeom>
        </p:spPr>
        <p:txBody>
          <a:bodyPr wrap="square">
            <a:spAutoFit/>
          </a:bodyPr>
          <a:lstStyle/>
          <a:p>
            <a:r>
              <a:rPr lang="en-US" dirty="0">
                <a:solidFill>
                  <a:prstClr val="black"/>
                </a:solidFill>
              </a:rPr>
              <a:t>http://www.definedstem.com/trainingcenter/index.cfm?page=pd_vid</a:t>
            </a:r>
          </a:p>
        </p:txBody>
      </p:sp>
    </p:spTree>
    <p:extLst>
      <p:ext uri="{BB962C8B-B14F-4D97-AF65-F5344CB8AC3E}">
        <p14:creationId xmlns:p14="http://schemas.microsoft.com/office/powerpoint/2010/main" val="37874470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2293256" y="124403"/>
            <a:ext cx="7204529" cy="6623151"/>
          </a:xfrm>
          <a:prstGeom prst="rect">
            <a:avLst/>
          </a:prstGeom>
        </p:spPr>
      </p:pic>
    </p:spTree>
    <p:extLst>
      <p:ext uri="{BB962C8B-B14F-4D97-AF65-F5344CB8AC3E}">
        <p14:creationId xmlns:p14="http://schemas.microsoft.com/office/powerpoint/2010/main" val="137131555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7" name="Content Placeholder 6"/>
          <p:cNvSpPr>
            <a:spLocks noGrp="1"/>
          </p:cNvSpPr>
          <p:nvPr>
            <p:ph idx="4294967295"/>
          </p:nvPr>
        </p:nvSpPr>
        <p:spPr>
          <a:xfrm>
            <a:off x="827314" y="362857"/>
            <a:ext cx="10515600" cy="5770563"/>
          </a:xfrm>
        </p:spPr>
        <p:txBody>
          <a:bodyPr>
            <a:noAutofit/>
          </a:bodyPr>
          <a:lstStyle/>
          <a:p>
            <a:pPr marL="0" indent="0">
              <a:buNone/>
            </a:pPr>
            <a:r>
              <a:rPr lang="en-US" sz="4000" u="sng" dirty="0"/>
              <a:t>A common definition </a:t>
            </a:r>
            <a:r>
              <a:rPr lang="en-US" sz="4000" u="sng" dirty="0" smtClean="0"/>
              <a:t>is</a:t>
            </a:r>
            <a:r>
              <a:rPr lang="en-US" sz="4000" dirty="0" smtClean="0"/>
              <a:t>:</a:t>
            </a:r>
            <a:endParaRPr lang="en-US" sz="4000" dirty="0"/>
          </a:p>
          <a:p>
            <a:pPr marL="0" indent="0" algn="ctr">
              <a:buNone/>
            </a:pPr>
            <a:r>
              <a:rPr lang="en-US" sz="4000" i="1" dirty="0"/>
              <a:t>STEM education is an interdisciplinary approach to learning where rigorous academic concepts are coupled with real-world lessons as students apply science, technology, engineering, and mathematics in contexts that make connections between school, community, work, and the global enterprise enabling the development of STEM literacy and with it the ability to compete in the new economy. </a:t>
            </a:r>
            <a:r>
              <a:rPr lang="en-US" sz="4000" dirty="0"/>
              <a:t>(</a:t>
            </a:r>
            <a:r>
              <a:rPr lang="en-US" sz="4000" dirty="0" err="1"/>
              <a:t>Tsupros</a:t>
            </a:r>
            <a:r>
              <a:rPr lang="en-US" sz="4000" dirty="0"/>
              <a:t>, 2009)</a:t>
            </a:r>
          </a:p>
        </p:txBody>
      </p:sp>
    </p:spTree>
    <p:extLst>
      <p:ext uri="{BB962C8B-B14F-4D97-AF65-F5344CB8AC3E}">
        <p14:creationId xmlns:p14="http://schemas.microsoft.com/office/powerpoint/2010/main" val="63169789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4294967295"/>
          </p:nvPr>
        </p:nvSpPr>
        <p:spPr>
          <a:xfrm>
            <a:off x="827314" y="362857"/>
            <a:ext cx="10515600" cy="5770563"/>
          </a:xfrm>
        </p:spPr>
        <p:txBody>
          <a:bodyPr>
            <a:noAutofit/>
          </a:bodyPr>
          <a:lstStyle/>
          <a:p>
            <a:pPr marL="0" indent="0">
              <a:buNone/>
            </a:pPr>
            <a:r>
              <a:rPr lang="en-US" sz="4000" u="sng" dirty="0"/>
              <a:t>A common definition </a:t>
            </a:r>
            <a:r>
              <a:rPr lang="en-US" sz="4000" u="sng" dirty="0" smtClean="0"/>
              <a:t>is</a:t>
            </a:r>
            <a:r>
              <a:rPr lang="en-US" sz="4000" dirty="0" smtClean="0"/>
              <a:t>:</a:t>
            </a:r>
            <a:endParaRPr lang="en-US" sz="4000" dirty="0"/>
          </a:p>
          <a:p>
            <a:pPr marL="0" indent="0" algn="ctr">
              <a:buNone/>
            </a:pPr>
            <a:r>
              <a:rPr lang="en-US" sz="4000" i="1" dirty="0"/>
              <a:t>STEM education is an </a:t>
            </a:r>
            <a:r>
              <a:rPr lang="en-US" sz="4000" i="1" dirty="0">
                <a:solidFill>
                  <a:srgbClr val="C00000"/>
                </a:solidFill>
              </a:rPr>
              <a:t>interdisciplinary</a:t>
            </a:r>
            <a:r>
              <a:rPr lang="en-US" sz="4000" i="1" dirty="0"/>
              <a:t> approach to learning where </a:t>
            </a:r>
            <a:r>
              <a:rPr lang="en-US" sz="4000" i="1" dirty="0">
                <a:solidFill>
                  <a:srgbClr val="C00000"/>
                </a:solidFill>
              </a:rPr>
              <a:t>rigorous </a:t>
            </a:r>
            <a:r>
              <a:rPr lang="en-US" sz="4000" i="1" dirty="0"/>
              <a:t>academic concepts are coupled with </a:t>
            </a:r>
            <a:r>
              <a:rPr lang="en-US" sz="4000" i="1" dirty="0">
                <a:solidFill>
                  <a:srgbClr val="C00000"/>
                </a:solidFill>
              </a:rPr>
              <a:t>real-world lessons </a:t>
            </a:r>
            <a:r>
              <a:rPr lang="en-US" sz="4000" i="1" dirty="0"/>
              <a:t>as students apply </a:t>
            </a:r>
            <a:r>
              <a:rPr lang="en-US" sz="4000" i="1" dirty="0">
                <a:solidFill>
                  <a:schemeClr val="accent5"/>
                </a:solidFill>
              </a:rPr>
              <a:t>science</a:t>
            </a:r>
            <a:r>
              <a:rPr lang="en-US" sz="4000" i="1" dirty="0"/>
              <a:t>, </a:t>
            </a:r>
            <a:r>
              <a:rPr lang="en-US" sz="4000" i="1" dirty="0">
                <a:solidFill>
                  <a:schemeClr val="accent6"/>
                </a:solidFill>
              </a:rPr>
              <a:t>technology</a:t>
            </a:r>
            <a:r>
              <a:rPr lang="en-US" sz="4000" i="1" dirty="0"/>
              <a:t>, </a:t>
            </a:r>
            <a:r>
              <a:rPr lang="en-US" sz="4000" i="1" dirty="0">
                <a:solidFill>
                  <a:schemeClr val="accent4">
                    <a:lumMod val="75000"/>
                  </a:schemeClr>
                </a:solidFill>
              </a:rPr>
              <a:t>engineering</a:t>
            </a:r>
            <a:r>
              <a:rPr lang="en-US" sz="4000" i="1" dirty="0"/>
              <a:t>, and </a:t>
            </a:r>
            <a:r>
              <a:rPr lang="en-US" sz="4000" i="1" dirty="0">
                <a:solidFill>
                  <a:srgbClr val="7030A0"/>
                </a:solidFill>
              </a:rPr>
              <a:t>mathematics</a:t>
            </a:r>
            <a:r>
              <a:rPr lang="en-US" sz="4000" i="1" dirty="0"/>
              <a:t> in contexts that make </a:t>
            </a:r>
            <a:r>
              <a:rPr lang="en-US" sz="4000" i="1" dirty="0">
                <a:solidFill>
                  <a:srgbClr val="C00000"/>
                </a:solidFill>
              </a:rPr>
              <a:t>connections</a:t>
            </a:r>
            <a:r>
              <a:rPr lang="en-US" sz="4000" i="1" dirty="0"/>
              <a:t> between school, community, work, and the global enterprise enabling the development of STEM literacy and with it </a:t>
            </a:r>
            <a:r>
              <a:rPr lang="en-US" sz="4000" i="1" dirty="0">
                <a:solidFill>
                  <a:srgbClr val="C00000"/>
                </a:solidFill>
              </a:rPr>
              <a:t>the ability to compete in the new economy</a:t>
            </a:r>
            <a:r>
              <a:rPr lang="en-US" sz="4000" i="1" dirty="0"/>
              <a:t>. </a:t>
            </a:r>
            <a:r>
              <a:rPr lang="en-US" sz="4000" dirty="0"/>
              <a:t>(</a:t>
            </a:r>
            <a:r>
              <a:rPr lang="en-US" sz="4000" dirty="0" err="1"/>
              <a:t>Tsupros</a:t>
            </a:r>
            <a:r>
              <a:rPr lang="en-US" sz="4000" dirty="0"/>
              <a:t>, 2009)</a:t>
            </a:r>
          </a:p>
        </p:txBody>
      </p:sp>
    </p:spTree>
    <p:extLst>
      <p:ext uri="{BB962C8B-B14F-4D97-AF65-F5344CB8AC3E}">
        <p14:creationId xmlns:p14="http://schemas.microsoft.com/office/powerpoint/2010/main" val="400398890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4294967295"/>
          </p:nvPr>
        </p:nvSpPr>
        <p:spPr>
          <a:xfrm>
            <a:off x="827314" y="362857"/>
            <a:ext cx="10515600" cy="5770563"/>
          </a:xfrm>
        </p:spPr>
        <p:txBody>
          <a:bodyPr>
            <a:noAutofit/>
          </a:bodyPr>
          <a:lstStyle/>
          <a:p>
            <a:pPr marL="0" indent="0">
              <a:buNone/>
            </a:pPr>
            <a:r>
              <a:rPr lang="en-US" sz="4000" u="sng" dirty="0"/>
              <a:t>A common definition </a:t>
            </a:r>
            <a:r>
              <a:rPr lang="en-US" sz="4000" u="sng" dirty="0" smtClean="0"/>
              <a:t>is</a:t>
            </a:r>
            <a:r>
              <a:rPr lang="en-US" sz="4000" dirty="0" smtClean="0"/>
              <a:t>:</a:t>
            </a:r>
            <a:endParaRPr lang="en-US" sz="4000" dirty="0"/>
          </a:p>
          <a:p>
            <a:pPr marL="0" indent="0" algn="ctr">
              <a:buNone/>
            </a:pPr>
            <a:r>
              <a:rPr lang="en-US" sz="4000" i="1" dirty="0">
                <a:solidFill>
                  <a:schemeClr val="bg1"/>
                </a:solidFill>
              </a:rPr>
              <a:t>STEM education is an </a:t>
            </a:r>
            <a:r>
              <a:rPr lang="en-US" sz="4000" i="1" dirty="0">
                <a:solidFill>
                  <a:srgbClr val="C00000"/>
                </a:solidFill>
              </a:rPr>
              <a:t>interdisciplinary</a:t>
            </a:r>
            <a:r>
              <a:rPr lang="en-US" sz="4000" i="1" dirty="0"/>
              <a:t> </a:t>
            </a:r>
            <a:r>
              <a:rPr lang="en-US" sz="4000" i="1" dirty="0">
                <a:solidFill>
                  <a:schemeClr val="bg1"/>
                </a:solidFill>
              </a:rPr>
              <a:t>approach to learning where </a:t>
            </a:r>
            <a:r>
              <a:rPr lang="en-US" sz="4000" i="1" dirty="0">
                <a:solidFill>
                  <a:srgbClr val="C00000"/>
                </a:solidFill>
              </a:rPr>
              <a:t>rigorous </a:t>
            </a:r>
            <a:r>
              <a:rPr lang="en-US" sz="4000" i="1" dirty="0">
                <a:solidFill>
                  <a:schemeClr val="bg1"/>
                </a:solidFill>
              </a:rPr>
              <a:t>academic concepts are coupled with</a:t>
            </a:r>
            <a:r>
              <a:rPr lang="en-US" sz="4000" i="1" dirty="0"/>
              <a:t> </a:t>
            </a:r>
            <a:r>
              <a:rPr lang="en-US" sz="4000" i="1" dirty="0">
                <a:solidFill>
                  <a:srgbClr val="C00000"/>
                </a:solidFill>
              </a:rPr>
              <a:t>real-world lessons </a:t>
            </a:r>
            <a:r>
              <a:rPr lang="en-US" sz="4000" i="1" dirty="0">
                <a:solidFill>
                  <a:schemeClr val="bg1"/>
                </a:solidFill>
              </a:rPr>
              <a:t>as students apply </a:t>
            </a:r>
            <a:r>
              <a:rPr lang="en-US" sz="4000" i="1" dirty="0">
                <a:solidFill>
                  <a:schemeClr val="accent5"/>
                </a:solidFill>
              </a:rPr>
              <a:t>science</a:t>
            </a:r>
            <a:r>
              <a:rPr lang="en-US" sz="4000" i="1" dirty="0"/>
              <a:t>, </a:t>
            </a:r>
            <a:r>
              <a:rPr lang="en-US" sz="4000" i="1" dirty="0">
                <a:solidFill>
                  <a:schemeClr val="accent6"/>
                </a:solidFill>
              </a:rPr>
              <a:t>technology</a:t>
            </a:r>
            <a:r>
              <a:rPr lang="en-US" sz="4000" i="1" dirty="0"/>
              <a:t>, </a:t>
            </a:r>
            <a:r>
              <a:rPr lang="en-US" sz="4000" i="1" dirty="0">
                <a:solidFill>
                  <a:schemeClr val="accent4">
                    <a:lumMod val="75000"/>
                  </a:schemeClr>
                </a:solidFill>
              </a:rPr>
              <a:t>engineering</a:t>
            </a:r>
            <a:r>
              <a:rPr lang="en-US" sz="4000" i="1" dirty="0">
                <a:solidFill>
                  <a:schemeClr val="bg1"/>
                </a:solidFill>
              </a:rPr>
              <a:t>, and </a:t>
            </a:r>
            <a:r>
              <a:rPr lang="en-US" sz="4000" i="1" dirty="0">
                <a:solidFill>
                  <a:srgbClr val="7030A0"/>
                </a:solidFill>
              </a:rPr>
              <a:t>mathematics</a:t>
            </a:r>
            <a:r>
              <a:rPr lang="en-US" sz="4000" i="1" dirty="0"/>
              <a:t> </a:t>
            </a:r>
            <a:r>
              <a:rPr lang="en-US" sz="4000" i="1" dirty="0">
                <a:solidFill>
                  <a:schemeClr val="bg1"/>
                </a:solidFill>
              </a:rPr>
              <a:t>in contexts that make </a:t>
            </a:r>
            <a:r>
              <a:rPr lang="en-US" sz="4000" i="1" dirty="0">
                <a:solidFill>
                  <a:srgbClr val="C00000"/>
                </a:solidFill>
              </a:rPr>
              <a:t>connections</a:t>
            </a:r>
            <a:r>
              <a:rPr lang="en-US" sz="4000" i="1" dirty="0"/>
              <a:t> </a:t>
            </a:r>
            <a:r>
              <a:rPr lang="en-US" sz="4000" i="1" dirty="0">
                <a:solidFill>
                  <a:schemeClr val="bg1"/>
                </a:solidFill>
              </a:rPr>
              <a:t>between school, community, work, and the global enterprise enabling the development of STEM literacy and with it </a:t>
            </a:r>
            <a:r>
              <a:rPr lang="en-US" sz="4000" i="1" dirty="0">
                <a:solidFill>
                  <a:srgbClr val="C00000"/>
                </a:solidFill>
              </a:rPr>
              <a:t>the ability to compete in the new economy</a:t>
            </a:r>
            <a:r>
              <a:rPr lang="en-US" sz="4000" i="1" dirty="0"/>
              <a:t>. </a:t>
            </a:r>
            <a:r>
              <a:rPr lang="en-US" sz="4000" dirty="0"/>
              <a:t>(</a:t>
            </a:r>
            <a:r>
              <a:rPr lang="en-US" sz="4000" dirty="0" err="1"/>
              <a:t>Tsupros</a:t>
            </a:r>
            <a:r>
              <a:rPr lang="en-US" sz="4000" dirty="0"/>
              <a:t>, 2009)</a:t>
            </a:r>
          </a:p>
        </p:txBody>
      </p:sp>
      <p:sp>
        <p:nvSpPr>
          <p:cNvPr id="2" name="Rectangle 1"/>
          <p:cNvSpPr/>
          <p:nvPr/>
        </p:nvSpPr>
        <p:spPr>
          <a:xfrm rot="20516002">
            <a:off x="2005630" y="3515976"/>
            <a:ext cx="6249532" cy="1323439"/>
          </a:xfrm>
          <a:prstGeom prst="rect">
            <a:avLst/>
          </a:prstGeom>
          <a:noFill/>
        </p:spPr>
        <p:txBody>
          <a:bodyPr wrap="none" lIns="91440" tIns="45720" rIns="91440" bIns="45720">
            <a:spAutoFit/>
          </a:bodyPr>
          <a:lstStyle/>
          <a:p>
            <a:pPr algn="ctr"/>
            <a:r>
              <a:rPr lang="en-US" sz="8000" b="1" cap="none" spc="0" dirty="0" smtClean="0">
                <a:ln w="13462">
                  <a:solidFill>
                    <a:schemeClr val="bg1"/>
                  </a:solidFill>
                  <a:prstDash val="solid"/>
                </a:ln>
                <a:effectLst>
                  <a:outerShdw dist="38100" dir="2700000" algn="bl" rotWithShape="0">
                    <a:schemeClr val="accent5"/>
                  </a:outerShdw>
                </a:effectLst>
              </a:rPr>
              <a:t>Future-Ready!</a:t>
            </a:r>
            <a:endParaRPr lang="en-US" sz="8000" b="1" cap="none" spc="0" dirty="0">
              <a:ln w="13462">
                <a:solidFill>
                  <a:schemeClr val="bg1"/>
                </a:solidFill>
                <a:prstDash val="solid"/>
              </a:ln>
              <a:effectLst>
                <a:outerShdw dist="38100" dir="2700000" algn="bl" rotWithShape="0">
                  <a:schemeClr val="accent5"/>
                </a:outerShdw>
              </a:effectLst>
            </a:endParaRPr>
          </a:p>
        </p:txBody>
      </p:sp>
    </p:spTree>
    <p:extLst>
      <p:ext uri="{BB962C8B-B14F-4D97-AF65-F5344CB8AC3E}">
        <p14:creationId xmlns:p14="http://schemas.microsoft.com/office/powerpoint/2010/main" val="499335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r>
              <a:rPr lang="en-US" altLang="en-US" b="1" dirty="0" smtClean="0">
                <a:solidFill>
                  <a:srgbClr val="00B050"/>
                </a:solidFill>
              </a:rPr>
              <a:t>Introductions</a:t>
            </a:r>
          </a:p>
        </p:txBody>
      </p:sp>
      <p:sp>
        <p:nvSpPr>
          <p:cNvPr id="3075" name="Rectangle 3"/>
          <p:cNvSpPr>
            <a:spLocks noGrp="1" noChangeArrowheads="1"/>
          </p:cNvSpPr>
          <p:nvPr>
            <p:ph idx="1"/>
          </p:nvPr>
        </p:nvSpPr>
        <p:spPr/>
        <p:txBody>
          <a:bodyPr>
            <a:normAutofit/>
          </a:bodyPr>
          <a:lstStyle/>
          <a:p>
            <a:pPr eaLnBrk="1" hangingPunct="1"/>
            <a:r>
              <a:rPr lang="en-US" altLang="en-US" sz="2800" dirty="0" smtClean="0"/>
              <a:t>Name</a:t>
            </a:r>
          </a:p>
          <a:p>
            <a:pPr eaLnBrk="1" hangingPunct="1"/>
            <a:r>
              <a:rPr lang="en-US" altLang="en-US" sz="2800" dirty="0" smtClean="0"/>
              <a:t>School</a:t>
            </a:r>
          </a:p>
          <a:p>
            <a:pPr eaLnBrk="1" hangingPunct="1"/>
            <a:r>
              <a:rPr lang="en-US" altLang="en-US" sz="2800" dirty="0" smtClean="0"/>
              <a:t>Grade/Subject</a:t>
            </a:r>
          </a:p>
          <a:p>
            <a:pPr eaLnBrk="1" hangingPunct="1"/>
            <a:r>
              <a:rPr lang="en-US" altLang="en-US" sz="2800" dirty="0" smtClean="0"/>
              <a:t>One thing that isn’t on your resume</a:t>
            </a:r>
          </a:p>
        </p:txBody>
      </p:sp>
      <p:pic>
        <p:nvPicPr>
          <p:cNvPr id="3076" name="Picture 8" descr="MCj02524490000[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57400" y="4953001"/>
            <a:ext cx="18034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Picture 9" descr="MCj0308129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48401" y="1371600"/>
            <a:ext cx="1477963"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8" name="Picture 10" descr="MCj0292880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19800" y="4419601"/>
            <a:ext cx="1804988" cy="168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9" name="Picture 12" descr="MCj033296400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458200" y="4419600"/>
            <a:ext cx="1435100" cy="176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0" name="Picture 13" descr="MCj02409430000[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534401" y="2590800"/>
            <a:ext cx="1831975"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1" name="Picture 16" descr="MCj02177580000[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372600" y="685800"/>
            <a:ext cx="482600" cy="179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2" name="Picture 18" descr="MCj02864200000[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038600" y="4572000"/>
            <a:ext cx="1677988" cy="173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04787" y="685800"/>
            <a:ext cx="10058400" cy="1425222"/>
          </a:xfrm>
        </p:spPr>
        <p:txBody>
          <a:bodyPr>
            <a:normAutofit/>
          </a:bodyPr>
          <a:lstStyle/>
          <a:p>
            <a:r>
              <a:rPr lang="en-US" sz="6000" dirty="0" smtClean="0"/>
              <a:t>sTEM Design Principles</a:t>
            </a:r>
            <a:r>
              <a:rPr lang="en-US" dirty="0" smtClean="0"/>
              <a:t/>
            </a:r>
            <a:br>
              <a:rPr lang="en-US" dirty="0" smtClean="0"/>
            </a:br>
            <a:endParaRPr lang="en-US" dirty="0"/>
          </a:p>
        </p:txBody>
      </p:sp>
      <p:sp>
        <p:nvSpPr>
          <p:cNvPr id="3" name="Text Placeholder 2"/>
          <p:cNvSpPr>
            <a:spLocks noGrp="1"/>
          </p:cNvSpPr>
          <p:nvPr>
            <p:ph type="body" idx="1"/>
          </p:nvPr>
        </p:nvSpPr>
        <p:spPr>
          <a:xfrm>
            <a:off x="204787" y="2111022"/>
            <a:ext cx="8535988" cy="4233333"/>
          </a:xfrm>
        </p:spPr>
        <p:txBody>
          <a:bodyPr>
            <a:normAutofit/>
          </a:bodyPr>
          <a:lstStyle/>
          <a:p>
            <a:pPr marL="457200" indent="-457200">
              <a:buAutoNum type="arabicPeriod"/>
            </a:pPr>
            <a:r>
              <a:rPr lang="en-US" sz="3200" b="1" dirty="0" smtClean="0">
                <a:solidFill>
                  <a:schemeClr val="tx1"/>
                </a:solidFill>
              </a:rPr>
              <a:t>Crosses disciplines</a:t>
            </a:r>
          </a:p>
          <a:p>
            <a:pPr marL="457200" indent="-457200">
              <a:buAutoNum type="arabicPeriod"/>
            </a:pPr>
            <a:r>
              <a:rPr lang="en-US" sz="3200" b="1" dirty="0" smtClean="0">
                <a:solidFill>
                  <a:schemeClr val="tx1"/>
                </a:solidFill>
              </a:rPr>
              <a:t>Ground in practices of science, mathematics, technology and engineering</a:t>
            </a:r>
          </a:p>
          <a:p>
            <a:pPr marL="457200" indent="-457200">
              <a:buAutoNum type="arabicPeriod"/>
            </a:pPr>
            <a:r>
              <a:rPr lang="en-US" sz="3200" b="1" dirty="0" smtClean="0">
                <a:solidFill>
                  <a:schemeClr val="tx1"/>
                </a:solidFill>
              </a:rPr>
              <a:t>Connection with next generation learning</a:t>
            </a:r>
          </a:p>
          <a:p>
            <a:pPr marL="457200" indent="-457200">
              <a:buAutoNum type="arabicPeriod"/>
            </a:pPr>
            <a:r>
              <a:rPr lang="en-US" sz="3200" b="1" dirty="0" smtClean="0">
                <a:solidFill>
                  <a:schemeClr val="tx1"/>
                </a:solidFill>
              </a:rPr>
              <a:t>Civic competencies</a:t>
            </a:r>
          </a:p>
          <a:p>
            <a:pPr marL="457200" indent="-457200">
              <a:buAutoNum type="arabicPeriod"/>
            </a:pPr>
            <a:endParaRPr lang="en-US" b="1" dirty="0">
              <a:solidFill>
                <a:schemeClr val="bg1"/>
              </a:solidFill>
            </a:endParaRPr>
          </a:p>
          <a:p>
            <a:r>
              <a:rPr lang="en-US" b="1" dirty="0">
                <a:solidFill>
                  <a:schemeClr val="tx1"/>
                </a:solidFill>
              </a:rPr>
              <a:t>http://www.cde.state.co.us/stem/</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34375" y="18143"/>
            <a:ext cx="3857625" cy="6858000"/>
          </a:xfrm>
          <a:prstGeom prst="rect">
            <a:avLst/>
          </a:prstGeom>
        </p:spPr>
      </p:pic>
    </p:spTree>
    <p:extLst>
      <p:ext uri="{BB962C8B-B14F-4D97-AF65-F5344CB8AC3E}">
        <p14:creationId xmlns:p14="http://schemas.microsoft.com/office/powerpoint/2010/main" val="36623407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25000" b="-2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75342" y="-19277"/>
            <a:ext cx="10515600" cy="1325563"/>
          </a:xfrm>
        </p:spPr>
        <p:txBody>
          <a:bodyPr/>
          <a:lstStyle/>
          <a:p>
            <a:r>
              <a:rPr lang="en-US" dirty="0" smtClean="0"/>
              <a:t>History of PBL</a:t>
            </a:r>
            <a:br>
              <a:rPr lang="en-US" dirty="0" smtClean="0"/>
            </a:br>
            <a:r>
              <a:rPr lang="en-US" sz="2400" b="1" i="1" dirty="0" smtClean="0"/>
              <a:t>There is nothing new under the sun!</a:t>
            </a:r>
            <a:endParaRPr lang="en-US" b="1" i="1" dirty="0"/>
          </a:p>
        </p:txBody>
      </p:sp>
      <p:sp>
        <p:nvSpPr>
          <p:cNvPr id="3" name="Content Placeholder 2"/>
          <p:cNvSpPr>
            <a:spLocks noGrp="1"/>
          </p:cNvSpPr>
          <p:nvPr>
            <p:ph idx="1"/>
          </p:nvPr>
        </p:nvSpPr>
        <p:spPr>
          <a:xfrm>
            <a:off x="188686" y="1306286"/>
            <a:ext cx="12003314" cy="5704114"/>
          </a:xfrm>
        </p:spPr>
        <p:txBody>
          <a:bodyPr>
            <a:normAutofit lnSpcReduction="10000"/>
          </a:bodyPr>
          <a:lstStyle/>
          <a:p>
            <a:pPr>
              <a:buFont typeface="Wingdings" panose="05000000000000000000" pitchFamily="2" charset="2"/>
              <a:buChar char="§"/>
            </a:pPr>
            <a:endParaRPr lang="en-US" dirty="0" smtClean="0"/>
          </a:p>
          <a:p>
            <a:pPr>
              <a:buFont typeface="Wingdings" panose="05000000000000000000" pitchFamily="2" charset="2"/>
              <a:buChar char="§"/>
            </a:pPr>
            <a:r>
              <a:rPr lang="en-US" dirty="0" smtClean="0"/>
              <a:t>Confucius </a:t>
            </a:r>
            <a:r>
              <a:rPr lang="en-US" dirty="0"/>
              <a:t>and </a:t>
            </a:r>
            <a:r>
              <a:rPr lang="en-US" dirty="0" smtClean="0"/>
              <a:t>Aristotle - </a:t>
            </a:r>
            <a:r>
              <a:rPr lang="en-US" dirty="0"/>
              <a:t>proponents of </a:t>
            </a:r>
            <a:endParaRPr lang="en-US" dirty="0" smtClean="0"/>
          </a:p>
          <a:p>
            <a:pPr marL="0" indent="0">
              <a:buNone/>
            </a:pPr>
            <a:r>
              <a:rPr lang="en-US" dirty="0"/>
              <a:t> </a:t>
            </a:r>
            <a:r>
              <a:rPr lang="en-US" dirty="0" smtClean="0"/>
              <a:t>      learning </a:t>
            </a:r>
            <a:r>
              <a:rPr lang="en-US" dirty="0"/>
              <a:t>by </a:t>
            </a:r>
            <a:r>
              <a:rPr lang="en-US" dirty="0" smtClean="0"/>
              <a:t>doing</a:t>
            </a:r>
          </a:p>
          <a:p>
            <a:pPr>
              <a:buFont typeface="Wingdings" panose="05000000000000000000" pitchFamily="2" charset="2"/>
              <a:buChar char="§"/>
            </a:pPr>
            <a:r>
              <a:rPr lang="en-US" dirty="0" smtClean="0"/>
              <a:t>Socrates - </a:t>
            </a:r>
            <a:r>
              <a:rPr lang="en-US" dirty="0"/>
              <a:t>learn through questioning, inquiry, </a:t>
            </a:r>
            <a:endParaRPr lang="en-US" dirty="0" smtClean="0"/>
          </a:p>
          <a:p>
            <a:pPr marL="0" indent="0">
              <a:buNone/>
            </a:pPr>
            <a:r>
              <a:rPr lang="en-US" dirty="0"/>
              <a:t> </a:t>
            </a:r>
            <a:r>
              <a:rPr lang="en-US" dirty="0" smtClean="0"/>
              <a:t>      and </a:t>
            </a:r>
            <a:r>
              <a:rPr lang="en-US" dirty="0"/>
              <a:t>critical thinking </a:t>
            </a:r>
            <a:endParaRPr lang="en-US" dirty="0" smtClean="0"/>
          </a:p>
          <a:p>
            <a:pPr>
              <a:buFont typeface="Wingdings" panose="05000000000000000000" pitchFamily="2" charset="2"/>
              <a:buChar char="§"/>
            </a:pPr>
            <a:r>
              <a:rPr lang="en-US" dirty="0"/>
              <a:t>John Dewey - learning that's grounded in experience and driven by student </a:t>
            </a:r>
            <a:r>
              <a:rPr lang="en-US" dirty="0" smtClean="0"/>
              <a:t>interest</a:t>
            </a:r>
          </a:p>
          <a:p>
            <a:pPr>
              <a:buFont typeface="Wingdings" panose="05000000000000000000" pitchFamily="2" charset="2"/>
              <a:buChar char="§"/>
            </a:pPr>
            <a:r>
              <a:rPr lang="en-US" dirty="0"/>
              <a:t>Maria Montessori - "not by listening to words but by experiences upon the environment." </a:t>
            </a:r>
            <a:endParaRPr lang="en-US" dirty="0" smtClean="0"/>
          </a:p>
          <a:p>
            <a:pPr>
              <a:buFont typeface="Wingdings" panose="05000000000000000000" pitchFamily="2" charset="2"/>
              <a:buChar char="§"/>
            </a:pPr>
            <a:r>
              <a:rPr lang="en-US" dirty="0"/>
              <a:t>Jean Piaget - we make meaning from our experiences at different </a:t>
            </a:r>
            <a:r>
              <a:rPr lang="en-US" dirty="0" smtClean="0"/>
              <a:t>ages</a:t>
            </a:r>
          </a:p>
          <a:p>
            <a:pPr>
              <a:buFont typeface="Wingdings" panose="05000000000000000000" pitchFamily="2" charset="2"/>
              <a:buChar char="§"/>
            </a:pPr>
            <a:r>
              <a:rPr lang="en-US" dirty="0" smtClean="0"/>
              <a:t>PBL </a:t>
            </a:r>
            <a:r>
              <a:rPr lang="en-US" dirty="0"/>
              <a:t>emerged more than half a century ago as a practical teaching strategy in medicine, engineering, economics, and other disciplines.</a:t>
            </a:r>
            <a:endParaRPr lang="en-US" dirty="0" smtClean="0"/>
          </a:p>
          <a:p>
            <a:endParaRPr lang="en-US" dirty="0"/>
          </a:p>
        </p:txBody>
      </p:sp>
      <p:pic>
        <p:nvPicPr>
          <p:cNvPr id="4" name="Picture 3"/>
          <p:cNvPicPr>
            <a:picLocks noChangeAspect="1"/>
          </p:cNvPicPr>
          <p:nvPr/>
        </p:nvPicPr>
        <p:blipFill>
          <a:blip r:embed="rId4"/>
          <a:stretch>
            <a:fillRect/>
          </a:stretch>
        </p:blipFill>
        <p:spPr>
          <a:xfrm>
            <a:off x="7503886" y="155616"/>
            <a:ext cx="4298043" cy="3229841"/>
          </a:xfrm>
          <a:prstGeom prst="rect">
            <a:avLst/>
          </a:prstGeom>
        </p:spPr>
      </p:pic>
    </p:spTree>
    <p:extLst>
      <p:ext uri="{BB962C8B-B14F-4D97-AF65-F5344CB8AC3E}">
        <p14:creationId xmlns:p14="http://schemas.microsoft.com/office/powerpoint/2010/main" val="351059854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438046" y="138354"/>
            <a:ext cx="10515600" cy="1325563"/>
          </a:xfrm>
        </p:spPr>
        <p:txBody>
          <a:bodyPr/>
          <a:lstStyle/>
          <a:p>
            <a:r>
              <a:rPr lang="en-US" dirty="0" smtClean="0"/>
              <a:t>There’s Nothing New Under the Sun!!</a:t>
            </a:r>
            <a:endParaRPr lang="en-US"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62656" y="1246015"/>
            <a:ext cx="6517842" cy="5516888"/>
          </a:xfrm>
          <a:prstGeom prst="rect">
            <a:avLst/>
          </a:prstGeom>
        </p:spPr>
      </p:pic>
    </p:spTree>
    <p:extLst>
      <p:ext uri="{BB962C8B-B14F-4D97-AF65-F5344CB8AC3E}">
        <p14:creationId xmlns:p14="http://schemas.microsoft.com/office/powerpoint/2010/main" val="1849398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21682">
              <a:schemeClr val="accent6">
                <a:lumMod val="20000"/>
                <a:lumOff val="80000"/>
              </a:schemeClr>
            </a:gs>
            <a:gs pos="0">
              <a:schemeClr val="bg2"/>
            </a:gs>
            <a:gs pos="74000">
              <a:schemeClr val="accent1">
                <a:lumMod val="45000"/>
                <a:lumOff val="55000"/>
              </a:schemeClr>
            </a:gs>
            <a:gs pos="83000">
              <a:schemeClr val="accent1">
                <a:lumMod val="45000"/>
                <a:lumOff val="55000"/>
              </a:schemeClr>
            </a:gs>
            <a:gs pos="100000">
              <a:schemeClr val="accent6">
                <a:lumMod val="40000"/>
                <a:lumOff val="60000"/>
              </a:schemeClr>
            </a:gs>
          </a:gsLst>
          <a:path path="circle">
            <a:fillToRect l="100000" t="100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PBL Definition from BIE (Buck’s Institute)</a:t>
            </a:r>
            <a:endParaRPr lang="en-US" dirty="0"/>
          </a:p>
        </p:txBody>
      </p:sp>
      <p:sp>
        <p:nvSpPr>
          <p:cNvPr id="3" name="Content Placeholder 2"/>
          <p:cNvSpPr>
            <a:spLocks noGrp="1"/>
          </p:cNvSpPr>
          <p:nvPr>
            <p:ph idx="1"/>
          </p:nvPr>
        </p:nvSpPr>
        <p:spPr>
          <a:xfrm>
            <a:off x="539262" y="1465385"/>
            <a:ext cx="11277600" cy="5228492"/>
          </a:xfrm>
        </p:spPr>
        <p:txBody>
          <a:bodyPr>
            <a:normAutofit fontScale="92500" lnSpcReduction="10000"/>
          </a:bodyPr>
          <a:lstStyle/>
          <a:p>
            <a:pPr marL="0" indent="0" algn="ctr">
              <a:buNone/>
            </a:pPr>
            <a:r>
              <a:rPr lang="en-US" sz="4400" b="1" dirty="0"/>
              <a:t>Project Based Learning </a:t>
            </a:r>
            <a:r>
              <a:rPr lang="en-US" sz="4400" dirty="0"/>
              <a:t>is a teaching method in which students gain knowledge and skills by working for an extended period of time to </a:t>
            </a:r>
            <a:r>
              <a:rPr lang="en-US" sz="4400" dirty="0" smtClean="0"/>
              <a:t>investigate </a:t>
            </a:r>
            <a:r>
              <a:rPr lang="en-US" sz="4400" dirty="0"/>
              <a:t>and respond to a complex question, problem, or challenge</a:t>
            </a:r>
            <a:r>
              <a:rPr lang="en-US" sz="4400" dirty="0" smtClean="0"/>
              <a:t>.</a:t>
            </a:r>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sz="1500" dirty="0" smtClean="0">
                <a:hlinkClick r:id="rId2"/>
              </a:rPr>
              <a:t>http</a:t>
            </a:r>
            <a:r>
              <a:rPr lang="en-US" sz="1500" dirty="0">
                <a:hlinkClick r:id="rId2"/>
              </a:rPr>
              <a:t>://</a:t>
            </a:r>
            <a:r>
              <a:rPr lang="en-US" sz="1500" dirty="0" smtClean="0">
                <a:hlinkClick r:id="rId2"/>
              </a:rPr>
              <a:t>bie.org/about/what_pbl</a:t>
            </a:r>
            <a:r>
              <a:rPr lang="en-US" sz="1500" dirty="0"/>
              <a:t>   </a:t>
            </a:r>
            <a:r>
              <a:rPr lang="en-US" sz="1500" dirty="0" smtClean="0"/>
              <a:t>                                                                                                       </a:t>
            </a:r>
            <a:r>
              <a:rPr lang="en-US" sz="1500" dirty="0">
                <a:hlinkClick r:id="rId3"/>
              </a:rPr>
              <a:t>http</a:t>
            </a:r>
            <a:r>
              <a:rPr lang="en-US" sz="1500" dirty="0" smtClean="0">
                <a:hlinkClick r:id="rId3"/>
              </a:rPr>
              <a:t>://</a:t>
            </a:r>
            <a:r>
              <a:rPr lang="en-US" sz="1500" dirty="0">
                <a:hlinkClick r:id="rId3"/>
              </a:rPr>
              <a:t>blog.teacherspayteachers.com/project-based-learning</a:t>
            </a:r>
            <a:r>
              <a:rPr lang="en-US" sz="1500" dirty="0" smtClean="0">
                <a:hlinkClick r:id="rId3"/>
              </a:rPr>
              <a:t>/</a:t>
            </a:r>
            <a:endParaRPr lang="en-US" sz="1500" dirty="0" smtClean="0"/>
          </a:p>
          <a:p>
            <a:pPr marL="0" indent="0">
              <a:buNone/>
            </a:pPr>
            <a:endParaRPr lang="en-US" sz="1500" dirty="0"/>
          </a:p>
        </p:txBody>
      </p:sp>
      <p:pic>
        <p:nvPicPr>
          <p:cNvPr id="4" name="Picture 3"/>
          <p:cNvPicPr>
            <a:picLocks noChangeAspect="1"/>
          </p:cNvPicPr>
          <p:nvPr/>
        </p:nvPicPr>
        <p:blipFill>
          <a:blip r:embed="rId4"/>
          <a:stretch>
            <a:fillRect/>
          </a:stretch>
        </p:blipFill>
        <p:spPr>
          <a:xfrm>
            <a:off x="3144349" y="4079631"/>
            <a:ext cx="6067425" cy="1733550"/>
          </a:xfrm>
          <a:prstGeom prst="rect">
            <a:avLst/>
          </a:prstGeom>
        </p:spPr>
      </p:pic>
    </p:spTree>
    <p:extLst>
      <p:ext uri="{BB962C8B-B14F-4D97-AF65-F5344CB8AC3E}">
        <p14:creationId xmlns:p14="http://schemas.microsoft.com/office/powerpoint/2010/main" val="296200891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9601200" cy="804863"/>
          </a:xfrm>
        </p:spPr>
        <p:txBody>
          <a:bodyPr>
            <a:normAutofit/>
          </a:bodyPr>
          <a:lstStyle/>
          <a:p>
            <a:r>
              <a:rPr lang="en-US" b="1" i="1" dirty="0" smtClean="0"/>
              <a:t>Blank-based Learning</a:t>
            </a:r>
            <a:r>
              <a:rPr lang="en-US" b="1" i="1" dirty="0" smtClean="0">
                <a:solidFill>
                  <a:schemeClr val="tx1"/>
                </a:solidFill>
              </a:rPr>
              <a:t>  </a:t>
            </a:r>
            <a:endParaRPr lang="en-US" b="1" dirty="0">
              <a:solidFill>
                <a:schemeClr val="tx1"/>
              </a:solidFill>
            </a:endParaRPr>
          </a:p>
        </p:txBody>
      </p:sp>
      <p:sp>
        <p:nvSpPr>
          <p:cNvPr id="3" name="Content Placeholder 2"/>
          <p:cNvSpPr>
            <a:spLocks noGrp="1"/>
          </p:cNvSpPr>
          <p:nvPr>
            <p:ph sz="half" idx="4294967295"/>
          </p:nvPr>
        </p:nvSpPr>
        <p:spPr>
          <a:xfrm>
            <a:off x="661182" y="292608"/>
            <a:ext cx="4901418" cy="6412991"/>
          </a:xfrm>
        </p:spPr>
        <p:txBody>
          <a:bodyPr>
            <a:normAutofit/>
          </a:bodyPr>
          <a:lstStyle/>
          <a:p>
            <a:endParaRPr lang="en-US" dirty="0" smtClean="0"/>
          </a:p>
          <a:p>
            <a:r>
              <a:rPr lang="en-US" sz="3000" dirty="0"/>
              <a:t>Project-based</a:t>
            </a:r>
          </a:p>
          <a:p>
            <a:r>
              <a:rPr lang="en-US" sz="3000" dirty="0"/>
              <a:t>Problem-based</a:t>
            </a:r>
          </a:p>
          <a:p>
            <a:r>
              <a:rPr lang="en-US" sz="3000" dirty="0"/>
              <a:t>Service-based</a:t>
            </a:r>
          </a:p>
          <a:p>
            <a:r>
              <a:rPr lang="en-US" sz="3000" dirty="0"/>
              <a:t>Design-based</a:t>
            </a:r>
          </a:p>
          <a:p>
            <a:r>
              <a:rPr lang="en-US" sz="3000" dirty="0"/>
              <a:t>Community-based</a:t>
            </a:r>
          </a:p>
          <a:p>
            <a:r>
              <a:rPr lang="en-US" sz="3000" dirty="0"/>
              <a:t>Inquiry-based</a:t>
            </a:r>
          </a:p>
          <a:p>
            <a:r>
              <a:rPr lang="en-US" sz="3000" dirty="0"/>
              <a:t>Team-based</a:t>
            </a:r>
          </a:p>
          <a:p>
            <a:r>
              <a:rPr lang="en-US" sz="3000" dirty="0"/>
              <a:t>Land-based</a:t>
            </a:r>
          </a:p>
          <a:p>
            <a:r>
              <a:rPr lang="en-US" sz="3000" dirty="0"/>
              <a:t>Work-based</a:t>
            </a:r>
          </a:p>
        </p:txBody>
      </p:sp>
      <p:sp>
        <p:nvSpPr>
          <p:cNvPr id="4" name="Content Placeholder 3"/>
          <p:cNvSpPr>
            <a:spLocks noGrp="1"/>
          </p:cNvSpPr>
          <p:nvPr>
            <p:ph sz="half" idx="4294967295"/>
          </p:nvPr>
        </p:nvSpPr>
        <p:spPr>
          <a:xfrm>
            <a:off x="6681216" y="292609"/>
            <a:ext cx="5510784" cy="6412992"/>
          </a:xfrm>
        </p:spPr>
        <p:txBody>
          <a:bodyPr>
            <a:normAutofit/>
          </a:bodyPr>
          <a:lstStyle/>
          <a:p>
            <a:endParaRPr lang="en-US" dirty="0" smtClean="0"/>
          </a:p>
          <a:p>
            <a:r>
              <a:rPr lang="en-US" sz="3000" dirty="0"/>
              <a:t>Game-based</a:t>
            </a:r>
          </a:p>
          <a:p>
            <a:r>
              <a:rPr lang="en-US" sz="3000" dirty="0"/>
              <a:t>Language-based</a:t>
            </a:r>
          </a:p>
          <a:p>
            <a:r>
              <a:rPr lang="en-US" sz="3000" dirty="0"/>
              <a:t>Place-based</a:t>
            </a:r>
          </a:p>
          <a:p>
            <a:r>
              <a:rPr lang="en-US" sz="3000" dirty="0"/>
              <a:t>Web-based</a:t>
            </a:r>
          </a:p>
          <a:p>
            <a:r>
              <a:rPr lang="en-US" sz="3000" dirty="0"/>
              <a:t>Fun-based</a:t>
            </a:r>
          </a:p>
          <a:p>
            <a:r>
              <a:rPr lang="en-US" sz="3000" dirty="0"/>
              <a:t>Garden-based</a:t>
            </a:r>
          </a:p>
          <a:p>
            <a:r>
              <a:rPr lang="en-US" sz="3000" dirty="0"/>
              <a:t>Investigative Case-based</a:t>
            </a:r>
          </a:p>
          <a:p>
            <a:r>
              <a:rPr lang="en-US" sz="3000" dirty="0" smtClean="0"/>
              <a:t>Zombie-based</a:t>
            </a:r>
          </a:p>
          <a:p>
            <a:r>
              <a:rPr lang="en-US" sz="3000" dirty="0" smtClean="0"/>
              <a:t>Challenge-based</a:t>
            </a:r>
            <a:endParaRPr lang="en-US" sz="3000" dirty="0"/>
          </a:p>
        </p:txBody>
      </p:sp>
    </p:spTree>
    <p:extLst>
      <p:ext uri="{BB962C8B-B14F-4D97-AF65-F5344CB8AC3E}">
        <p14:creationId xmlns:p14="http://schemas.microsoft.com/office/powerpoint/2010/main" val="20603711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838200" y="-180974"/>
            <a:ext cx="10515600" cy="1325563"/>
          </a:xfrm>
        </p:spPr>
        <p:txBody>
          <a:bodyPr>
            <a:normAutofit/>
          </a:bodyPr>
          <a:lstStyle/>
          <a:p>
            <a:r>
              <a:rPr lang="en-US" sz="6000" b="1" dirty="0" smtClean="0"/>
              <a:t>        PBL					</a:t>
            </a:r>
            <a:r>
              <a:rPr lang="en-US" sz="6000" b="1" dirty="0"/>
              <a:t> </a:t>
            </a:r>
            <a:r>
              <a:rPr lang="en-US" sz="6000" b="1" dirty="0" smtClean="0"/>
              <a:t>       STEM</a:t>
            </a:r>
            <a:endParaRPr lang="en-US" sz="6000" b="1" dirty="0"/>
          </a:p>
        </p:txBody>
      </p:sp>
      <p:sp>
        <p:nvSpPr>
          <p:cNvPr id="6" name="Content Placeholder 5"/>
          <p:cNvSpPr>
            <a:spLocks noGrp="1"/>
          </p:cNvSpPr>
          <p:nvPr>
            <p:ph sz="half" idx="1"/>
          </p:nvPr>
        </p:nvSpPr>
        <p:spPr>
          <a:xfrm>
            <a:off x="419102" y="1825625"/>
            <a:ext cx="5181600" cy="4351338"/>
          </a:xfrm>
        </p:spPr>
        <p:txBody>
          <a:bodyPr>
            <a:normAutofit fontScale="92500"/>
          </a:bodyPr>
          <a:lstStyle/>
          <a:p>
            <a:r>
              <a:rPr lang="en-US" b="1" dirty="0" smtClean="0"/>
              <a:t>Key Knowledge, Understanding, and Success Skills</a:t>
            </a:r>
          </a:p>
          <a:p>
            <a:r>
              <a:rPr lang="en-US" b="1" dirty="0" smtClean="0"/>
              <a:t>Challenging Problem or Question</a:t>
            </a:r>
          </a:p>
          <a:p>
            <a:r>
              <a:rPr lang="en-US" b="1" dirty="0" smtClean="0"/>
              <a:t>Sustained Inquiry</a:t>
            </a:r>
          </a:p>
          <a:p>
            <a:r>
              <a:rPr lang="en-US" b="1" dirty="0" smtClean="0"/>
              <a:t>Authenticity</a:t>
            </a:r>
          </a:p>
          <a:p>
            <a:r>
              <a:rPr lang="en-US" b="1" dirty="0" smtClean="0"/>
              <a:t>Student Voice &amp; Choice</a:t>
            </a:r>
          </a:p>
          <a:p>
            <a:r>
              <a:rPr lang="en-US" b="1" dirty="0" smtClean="0"/>
              <a:t>Reflection</a:t>
            </a:r>
          </a:p>
          <a:p>
            <a:r>
              <a:rPr lang="en-US" b="1" dirty="0"/>
              <a:t>Critique &amp; </a:t>
            </a:r>
            <a:r>
              <a:rPr lang="en-US" b="1" dirty="0" smtClean="0"/>
              <a:t>Revision</a:t>
            </a:r>
          </a:p>
          <a:p>
            <a:r>
              <a:rPr lang="en-US" b="1" dirty="0"/>
              <a:t>Public Product</a:t>
            </a:r>
            <a:endParaRPr lang="en-US" b="1" dirty="0" smtClean="0"/>
          </a:p>
          <a:p>
            <a:endParaRPr lang="en-US" b="1" dirty="0" smtClean="0"/>
          </a:p>
          <a:p>
            <a:endParaRPr lang="en-US" b="1" dirty="0" smtClean="0"/>
          </a:p>
          <a:p>
            <a:endParaRPr lang="en-US" dirty="0"/>
          </a:p>
        </p:txBody>
      </p:sp>
      <p:sp>
        <p:nvSpPr>
          <p:cNvPr id="3" name="Text Placeholder 2"/>
          <p:cNvSpPr>
            <a:spLocks noGrp="1"/>
          </p:cNvSpPr>
          <p:nvPr>
            <p:ph sz="half" idx="2"/>
          </p:nvPr>
        </p:nvSpPr>
        <p:spPr/>
        <p:txBody>
          <a:bodyPr/>
          <a:lstStyle/>
          <a:p>
            <a:pPr marL="0" indent="0">
              <a:buNone/>
            </a:pPr>
            <a:r>
              <a:rPr lang="en-US" dirty="0" smtClean="0"/>
              <a:t>		</a:t>
            </a:r>
            <a:endParaRPr lang="en-US" dirty="0"/>
          </a:p>
        </p:txBody>
      </p:sp>
      <p:sp>
        <p:nvSpPr>
          <p:cNvPr id="5" name="Text Placeholder 4"/>
          <p:cNvSpPr>
            <a:spLocks noGrp="1"/>
          </p:cNvSpPr>
          <p:nvPr>
            <p:ph type="body" sz="quarter" idx="4294967295"/>
          </p:nvPr>
        </p:nvSpPr>
        <p:spPr>
          <a:xfrm>
            <a:off x="5791201" y="928914"/>
            <a:ext cx="6400800" cy="5929085"/>
          </a:xfrm>
        </p:spPr>
        <p:txBody>
          <a:bodyPr>
            <a:normAutofit fontScale="92500" lnSpcReduction="10000"/>
          </a:bodyPr>
          <a:lstStyle/>
          <a:p>
            <a:r>
              <a:rPr lang="en-US" b="1" dirty="0" smtClean="0"/>
              <a:t>Choose a topic</a:t>
            </a:r>
          </a:p>
          <a:p>
            <a:r>
              <a:rPr lang="en-US" b="1" dirty="0" smtClean="0"/>
              <a:t>Connect to a real world problem</a:t>
            </a:r>
          </a:p>
          <a:p>
            <a:r>
              <a:rPr lang="en-US" b="1" dirty="0"/>
              <a:t>D</a:t>
            </a:r>
            <a:r>
              <a:rPr lang="en-US" b="1" dirty="0" smtClean="0"/>
              <a:t>efine the STEM challenge</a:t>
            </a:r>
          </a:p>
          <a:p>
            <a:r>
              <a:rPr lang="en-US" b="1" dirty="0" smtClean="0"/>
              <a:t>Decide what success looks like</a:t>
            </a:r>
          </a:p>
          <a:p>
            <a:r>
              <a:rPr lang="en-US" b="1" dirty="0" smtClean="0"/>
              <a:t>Use an engineering design process for planning</a:t>
            </a:r>
          </a:p>
          <a:p>
            <a:r>
              <a:rPr lang="en-US" b="1" dirty="0" smtClean="0"/>
              <a:t>Help students identify the challenge</a:t>
            </a:r>
          </a:p>
          <a:p>
            <a:r>
              <a:rPr lang="en-US" b="1" dirty="0"/>
              <a:t>S</a:t>
            </a:r>
            <a:r>
              <a:rPr lang="en-US" b="1" dirty="0" smtClean="0"/>
              <a:t>tudents (in teams) researching</a:t>
            </a:r>
          </a:p>
          <a:p>
            <a:r>
              <a:rPr lang="en-US" b="1" dirty="0" smtClean="0"/>
              <a:t>Teams </a:t>
            </a:r>
            <a:r>
              <a:rPr lang="en-US" b="1" dirty="0"/>
              <a:t>develop their </a:t>
            </a:r>
            <a:r>
              <a:rPr lang="en-US" b="1" dirty="0" smtClean="0"/>
              <a:t>own </a:t>
            </a:r>
            <a:r>
              <a:rPr lang="en-US" b="1" dirty="0"/>
              <a:t>ideas about how to solve the </a:t>
            </a:r>
            <a:r>
              <a:rPr lang="en-US" b="1" dirty="0" smtClean="0"/>
              <a:t>problem</a:t>
            </a:r>
          </a:p>
          <a:p>
            <a:r>
              <a:rPr lang="en-US" b="1" dirty="0" smtClean="0"/>
              <a:t>Prototype </a:t>
            </a:r>
            <a:r>
              <a:rPr lang="en-US" b="1" dirty="0"/>
              <a:t>testing and </a:t>
            </a:r>
            <a:r>
              <a:rPr lang="en-US" b="1" dirty="0" smtClean="0"/>
              <a:t>evaluation</a:t>
            </a:r>
          </a:p>
          <a:p>
            <a:r>
              <a:rPr lang="en-US" b="1" dirty="0" smtClean="0"/>
              <a:t>Communicate findings</a:t>
            </a:r>
          </a:p>
          <a:p>
            <a:r>
              <a:rPr lang="en-US" b="1" dirty="0"/>
              <a:t>Redesign if there’s time</a:t>
            </a:r>
            <a:endParaRPr lang="en-US" b="1" dirty="0" smtClean="0"/>
          </a:p>
          <a:p>
            <a:endParaRPr lang="en-US" b="1" dirty="0" smtClean="0"/>
          </a:p>
          <a:p>
            <a:endParaRPr lang="en-US" dirty="0"/>
          </a:p>
        </p:txBody>
      </p:sp>
    </p:spTree>
    <p:extLst>
      <p:ext uri="{BB962C8B-B14F-4D97-AF65-F5344CB8AC3E}">
        <p14:creationId xmlns:p14="http://schemas.microsoft.com/office/powerpoint/2010/main" val="252405852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615894" y="508000"/>
            <a:ext cx="9518706" cy="5073650"/>
          </a:xfrm>
          <a:prstGeom prst="rect">
            <a:avLst/>
          </a:prstGeom>
        </p:spPr>
      </p:pic>
    </p:spTree>
    <p:extLst>
      <p:ext uri="{BB962C8B-B14F-4D97-AF65-F5344CB8AC3E}">
        <p14:creationId xmlns:p14="http://schemas.microsoft.com/office/powerpoint/2010/main" val="38124886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it isn’t. . . .what it can be. . . . </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dirty="0" smtClean="0"/>
              <a:t>S-T-E-M in every lesson, every day. . .</a:t>
            </a:r>
          </a:p>
          <a:p>
            <a:pPr marL="0" indent="0">
              <a:buNone/>
            </a:pPr>
            <a:r>
              <a:rPr lang="en-US" dirty="0" smtClean="0"/>
              <a:t>Using iPads. . . .</a:t>
            </a:r>
          </a:p>
          <a:p>
            <a:pPr marL="0" indent="0">
              <a:buNone/>
            </a:pPr>
            <a:r>
              <a:rPr lang="en-US" dirty="0" smtClean="0"/>
              <a:t>An Engineering Design lesson. . . .</a:t>
            </a:r>
          </a:p>
          <a:p>
            <a:pPr marL="0" indent="0">
              <a:buNone/>
            </a:pPr>
            <a:endParaRPr lang="en-US" dirty="0"/>
          </a:p>
          <a:p>
            <a:pPr marL="0" indent="0">
              <a:buNone/>
            </a:pPr>
            <a:r>
              <a:rPr lang="en-US" dirty="0" smtClean="0"/>
              <a:t>STEM-y!  </a:t>
            </a:r>
          </a:p>
          <a:p>
            <a:pPr marL="0" indent="0">
              <a:buNone/>
            </a:pPr>
            <a:r>
              <a:rPr lang="en-US" dirty="0" smtClean="0"/>
              <a:t>Skills of STEM!</a:t>
            </a:r>
          </a:p>
          <a:p>
            <a:pPr marL="0" indent="0">
              <a:buNone/>
            </a:pPr>
            <a:r>
              <a:rPr lang="en-US" dirty="0" smtClean="0"/>
              <a:t>Connecting across the curriculum!</a:t>
            </a:r>
          </a:p>
          <a:p>
            <a:pPr marL="0" indent="0">
              <a:buNone/>
            </a:pPr>
            <a:r>
              <a:rPr lang="en-US" dirty="0" smtClean="0"/>
              <a:t>Real world!</a:t>
            </a:r>
          </a:p>
          <a:p>
            <a:pPr marL="0" indent="0">
              <a:buNone/>
            </a:pPr>
            <a:r>
              <a:rPr lang="en-US" dirty="0" smtClean="0"/>
              <a:t>Authentic audience!</a:t>
            </a:r>
          </a:p>
          <a:p>
            <a:pPr marL="0" indent="0">
              <a:buNone/>
            </a:pPr>
            <a:endParaRPr lang="en-US" dirty="0" smtClean="0"/>
          </a:p>
          <a:p>
            <a:pPr marL="0" indent="0">
              <a:buNone/>
            </a:pPr>
            <a:endParaRPr lang="en-US" dirty="0"/>
          </a:p>
        </p:txBody>
      </p:sp>
    </p:spTree>
    <p:extLst>
      <p:ext uri="{BB962C8B-B14F-4D97-AF65-F5344CB8AC3E}">
        <p14:creationId xmlns:p14="http://schemas.microsoft.com/office/powerpoint/2010/main" val="4016903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99CCFF"/>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smtClean="0"/>
              <a:t>21</a:t>
            </a:r>
            <a:r>
              <a:rPr lang="en-US" b="1" baseline="30000" dirty="0" smtClean="0"/>
              <a:t>st</a:t>
            </a:r>
            <a:r>
              <a:rPr lang="en-US" b="1" dirty="0" smtClean="0"/>
              <a:t> Century Skills in Academy District 20</a:t>
            </a:r>
            <a:endParaRPr lang="en-US" b="1" dirty="0"/>
          </a:p>
        </p:txBody>
      </p:sp>
      <p:pic>
        <p:nvPicPr>
          <p:cNvPr id="7" name="Content Placeholder 6" descr="21st century logo.jpg"/>
          <p:cNvPicPr>
            <a:picLocks noGrp="1" noChangeAspect="1"/>
          </p:cNvPicPr>
          <p:nvPr>
            <p:ph idx="1"/>
          </p:nvPr>
        </p:nvPicPr>
        <p:blipFill>
          <a:blip r:embed="rId2" cstate="print"/>
          <a:stretch>
            <a:fillRect/>
          </a:stretch>
        </p:blipFill>
        <p:spPr>
          <a:xfrm>
            <a:off x="2432003" y="1404517"/>
            <a:ext cx="6251139" cy="5112720"/>
          </a:xfr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C000"/>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6964" y="1500189"/>
            <a:ext cx="7458075" cy="3857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b="1" dirty="0" smtClean="0"/>
              <a:t>Information Literacy Study</a:t>
            </a:r>
            <a:endParaRPr lang="en-US" b="1" dirty="0"/>
          </a:p>
        </p:txBody>
      </p:sp>
      <p:sp>
        <p:nvSpPr>
          <p:cNvPr id="4" name="TextBox 3"/>
          <p:cNvSpPr txBox="1"/>
          <p:nvPr/>
        </p:nvSpPr>
        <p:spPr>
          <a:xfrm>
            <a:off x="2025396" y="5577840"/>
            <a:ext cx="8141208" cy="984885"/>
          </a:xfrm>
          <a:prstGeom prst="rect">
            <a:avLst/>
          </a:prstGeom>
          <a:noFill/>
        </p:spPr>
        <p:txBody>
          <a:bodyPr wrap="square" rtlCol="0">
            <a:spAutoFit/>
          </a:bodyPr>
          <a:lstStyle/>
          <a:p>
            <a:r>
              <a:rPr lang="en-US" sz="1400" dirty="0" err="1"/>
              <a:t>Dubicki</a:t>
            </a:r>
            <a:r>
              <a:rPr lang="en-US" sz="1400" dirty="0"/>
              <a:t>, E. 2013. Faculty perceptions of students' information literacy skills competencies. </a:t>
            </a:r>
          </a:p>
          <a:p>
            <a:r>
              <a:rPr lang="en-US" sz="1400" dirty="0"/>
              <a:t>Journal of Information Literacy, 7(2), pp. 97-125. http://ojs.lboro.ac.uk/ojs/index.php/JIL/article/viewFile/pra-v7-i2-2013-2/1862 </a:t>
            </a:r>
          </a:p>
          <a:p>
            <a:endParaRPr lang="en-US" sz="1600" dirty="0"/>
          </a:p>
        </p:txBody>
      </p:sp>
    </p:spTree>
    <p:extLst>
      <p:ext uri="{BB962C8B-B14F-4D97-AF65-F5344CB8AC3E}">
        <p14:creationId xmlns:p14="http://schemas.microsoft.com/office/powerpoint/2010/main" val="21684373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5">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altLang="en-US" b="1" dirty="0" smtClean="0">
                <a:solidFill>
                  <a:srgbClr val="6600CC"/>
                </a:solidFill>
              </a:rPr>
              <a:t>Norms</a:t>
            </a:r>
          </a:p>
        </p:txBody>
      </p:sp>
      <p:sp>
        <p:nvSpPr>
          <p:cNvPr id="4099" name="Rectangle 3"/>
          <p:cNvSpPr>
            <a:spLocks noGrp="1" noChangeArrowheads="1"/>
          </p:cNvSpPr>
          <p:nvPr>
            <p:ph idx="1"/>
          </p:nvPr>
        </p:nvSpPr>
        <p:spPr/>
        <p:txBody>
          <a:bodyPr/>
          <a:lstStyle/>
          <a:p>
            <a:pPr eaLnBrk="1" hangingPunct="1"/>
            <a:r>
              <a:rPr lang="en-US" altLang="en-US" dirty="0" smtClean="0"/>
              <a:t>Start &amp; end on time</a:t>
            </a:r>
          </a:p>
          <a:p>
            <a:pPr eaLnBrk="1" hangingPunct="1"/>
            <a:r>
              <a:rPr lang="en-US" altLang="en-US" dirty="0" smtClean="0"/>
              <a:t>Take care of yourself</a:t>
            </a:r>
          </a:p>
          <a:p>
            <a:pPr eaLnBrk="1" hangingPunct="1"/>
            <a:r>
              <a:rPr lang="en-US" altLang="en-US" dirty="0" smtClean="0"/>
              <a:t>Ask questions</a:t>
            </a:r>
          </a:p>
          <a:p>
            <a:pPr eaLnBrk="1" hangingPunct="1"/>
            <a:r>
              <a:rPr lang="en-US" altLang="en-US" dirty="0" smtClean="0"/>
              <a:t>Share information</a:t>
            </a:r>
          </a:p>
          <a:p>
            <a:pPr eaLnBrk="1" hangingPunct="1"/>
            <a:r>
              <a:rPr lang="en-US" altLang="en-US" dirty="0" smtClean="0"/>
              <a:t>Use time well</a:t>
            </a:r>
          </a:p>
          <a:p>
            <a:pPr eaLnBrk="1" hangingPunct="1">
              <a:buFontTx/>
              <a:buNone/>
            </a:pPr>
            <a:endParaRPr lang="en-US" altLang="en-US" dirty="0" smtClean="0"/>
          </a:p>
        </p:txBody>
      </p:sp>
      <p:pic>
        <p:nvPicPr>
          <p:cNvPr id="4100" name="Picture 5" descr="MCj04042630000[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53201" y="2819400"/>
            <a:ext cx="1838325"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6" descr="MCWB01074_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86800" y="3733800"/>
            <a:ext cx="121443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Picture 8" descr="MCj0233251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34000" y="4495800"/>
            <a:ext cx="2141538" cy="212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3" name="Picture 14" descr="MCj031110800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153401" y="762001"/>
            <a:ext cx="1725613" cy="187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2000" b="-2000"/>
          </a:stretch>
        </a:blipFill>
        <a:effectLst/>
      </p:bgPr>
    </p:bg>
    <p:spTree>
      <p:nvGrpSpPr>
        <p:cNvPr id="1" name=""/>
        <p:cNvGrpSpPr/>
        <p:nvPr/>
      </p:nvGrpSpPr>
      <p:grpSpPr>
        <a:xfrm>
          <a:off x="0" y="0"/>
          <a:ext cx="0" cy="0"/>
          <a:chOff x="0" y="0"/>
          <a:chExt cx="0" cy="0"/>
        </a:xfrm>
      </p:grpSpPr>
      <p:sp>
        <p:nvSpPr>
          <p:cNvPr id="21507" name="Text Box 4"/>
          <p:cNvSpPr txBox="1">
            <a:spLocks noChangeArrowheads="1"/>
          </p:cNvSpPr>
          <p:nvPr/>
        </p:nvSpPr>
        <p:spPr bwMode="auto">
          <a:xfrm>
            <a:off x="3657600" y="5867400"/>
            <a:ext cx="6248400" cy="641350"/>
          </a:xfrm>
          <a:prstGeom prst="rect">
            <a:avLst/>
          </a:prstGeom>
          <a:noFill/>
          <a:ln w="9525">
            <a:noFill/>
            <a:miter lim="800000"/>
            <a:headEnd/>
            <a:tailEnd/>
          </a:ln>
        </p:spPr>
        <p:txBody>
          <a:bodyPr>
            <a:spAutoFit/>
          </a:bodyPr>
          <a:lstStyle/>
          <a:p>
            <a:pPr>
              <a:spcBef>
                <a:spcPct val="50000"/>
              </a:spcBef>
            </a:pPr>
            <a:r>
              <a:rPr lang="en-US"/>
              <a:t>Chappuis, Jan. (2005, Nov.) Helping Students Understand Assessment.  </a:t>
            </a:r>
            <a:r>
              <a:rPr lang="en-US" i="1"/>
              <a:t>Educational Leadership.</a:t>
            </a:r>
          </a:p>
        </p:txBody>
      </p:sp>
      <p:sp>
        <p:nvSpPr>
          <p:cNvPr id="2" name="TextBox 1"/>
          <p:cNvSpPr txBox="1"/>
          <p:nvPr/>
        </p:nvSpPr>
        <p:spPr>
          <a:xfrm rot="20700000">
            <a:off x="7988686" y="4260933"/>
            <a:ext cx="3834629" cy="769441"/>
          </a:xfrm>
          <a:prstGeom prst="rect">
            <a:avLst/>
          </a:prstGeom>
          <a:noFill/>
        </p:spPr>
        <p:txBody>
          <a:bodyPr wrap="square" rtlCol="0">
            <a:spAutoFit/>
          </a:bodyPr>
          <a:lstStyle/>
          <a:p>
            <a:r>
              <a:rPr lang="en-US" sz="4400" dirty="0" smtClean="0">
                <a:latin typeface="Trebuchet MS" panose="020B0603020202020204" pitchFamily="34" charset="0"/>
              </a:rPr>
              <a:t>Components</a:t>
            </a:r>
            <a:endParaRPr lang="en-US" dirty="0">
              <a:latin typeface="Trebuchet MS" panose="020B0603020202020204"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DFCABD"/>
        </a:solidFill>
        <a:effectLst/>
      </p:bgPr>
    </p:bg>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a:xfrm>
            <a:off x="2209800" y="381000"/>
            <a:ext cx="6870700" cy="1600200"/>
          </a:xfrm>
        </p:spPr>
        <p:txBody>
          <a:bodyPr>
            <a:normAutofit fontScale="90000"/>
          </a:bodyPr>
          <a:lstStyle/>
          <a:p>
            <a:pPr eaLnBrk="1" hangingPunct="1"/>
            <a:r>
              <a:rPr lang="en-US" sz="4000" dirty="0"/>
              <a:t>Students have clear picture of </a:t>
            </a:r>
            <a:r>
              <a:rPr lang="en-US" sz="4000" dirty="0">
                <a:hlinkClick r:id="rId3"/>
              </a:rPr>
              <a:t>learning targets</a:t>
            </a:r>
            <a:r>
              <a:rPr lang="en-US" sz="4000" dirty="0"/>
              <a:t/>
            </a:r>
            <a:br>
              <a:rPr lang="en-US" sz="4000" dirty="0"/>
            </a:br>
            <a:endParaRPr lang="en-US" sz="4000" dirty="0"/>
          </a:p>
        </p:txBody>
      </p:sp>
      <p:sp>
        <p:nvSpPr>
          <p:cNvPr id="22531" name="Text Box 5"/>
          <p:cNvSpPr txBox="1">
            <a:spLocks noChangeArrowheads="1"/>
          </p:cNvSpPr>
          <p:nvPr/>
        </p:nvSpPr>
        <p:spPr bwMode="auto">
          <a:xfrm>
            <a:off x="3581400" y="5638800"/>
            <a:ext cx="5562600" cy="915988"/>
          </a:xfrm>
          <a:prstGeom prst="rect">
            <a:avLst/>
          </a:prstGeom>
          <a:noFill/>
          <a:ln w="9525">
            <a:noFill/>
            <a:miter lim="800000"/>
            <a:headEnd/>
            <a:tailEnd/>
          </a:ln>
        </p:spPr>
        <p:txBody>
          <a:bodyPr>
            <a:spAutoFit/>
          </a:bodyPr>
          <a:lstStyle/>
          <a:p>
            <a:pPr>
              <a:spcBef>
                <a:spcPct val="50000"/>
              </a:spcBef>
            </a:pPr>
            <a:r>
              <a:rPr lang="en-US" b="1"/>
              <a:t>Photo by Michael Surran, </a:t>
            </a:r>
            <a:r>
              <a:rPr lang="en-US" b="1">
                <a:hlinkClick r:id="rId4"/>
              </a:rPr>
              <a:t>http://www.flickr.com/photos/extraketchup/749312864/</a:t>
            </a:r>
            <a:r>
              <a:rPr lang="en-US" b="1"/>
              <a:t> </a:t>
            </a:r>
          </a:p>
        </p:txBody>
      </p:sp>
      <p:pic>
        <p:nvPicPr>
          <p:cNvPr id="22532" name="Picture 6"/>
          <p:cNvPicPr>
            <a:picLocks noChangeAspect="1" noChangeArrowheads="1"/>
          </p:cNvPicPr>
          <p:nvPr/>
        </p:nvPicPr>
        <p:blipFill>
          <a:blip r:embed="rId5" cstate="print"/>
          <a:srcRect/>
          <a:stretch>
            <a:fillRect/>
          </a:stretch>
        </p:blipFill>
        <p:spPr bwMode="auto">
          <a:xfrm>
            <a:off x="3714750" y="1643064"/>
            <a:ext cx="4762500" cy="3571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gradFill>
          <a:gsLst>
            <a:gs pos="0">
              <a:schemeClr val="bg2">
                <a:lumMod val="7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100000" t="100000"/>
          </a:path>
        </a:gra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smtClean="0"/>
              <a:t>Students received feedback</a:t>
            </a:r>
          </a:p>
        </p:txBody>
      </p:sp>
      <p:pic>
        <p:nvPicPr>
          <p:cNvPr id="23555" name="Picture 4"/>
          <p:cNvPicPr>
            <a:picLocks noChangeAspect="1" noChangeArrowheads="1"/>
          </p:cNvPicPr>
          <p:nvPr/>
        </p:nvPicPr>
        <p:blipFill>
          <a:blip r:embed="rId3" cstate="print"/>
          <a:srcRect/>
          <a:stretch>
            <a:fillRect/>
          </a:stretch>
        </p:blipFill>
        <p:spPr bwMode="auto">
          <a:xfrm>
            <a:off x="3714750" y="2062164"/>
            <a:ext cx="4762500" cy="2733675"/>
          </a:xfrm>
          <a:prstGeom prst="rect">
            <a:avLst/>
          </a:prstGeom>
          <a:noFill/>
          <a:ln w="9525">
            <a:noFill/>
            <a:miter lim="800000"/>
            <a:headEnd/>
            <a:tailEnd/>
          </a:ln>
        </p:spPr>
      </p:pic>
      <p:sp>
        <p:nvSpPr>
          <p:cNvPr id="23556" name="Text Box 5"/>
          <p:cNvSpPr txBox="1">
            <a:spLocks noChangeArrowheads="1"/>
          </p:cNvSpPr>
          <p:nvPr/>
        </p:nvSpPr>
        <p:spPr bwMode="auto">
          <a:xfrm>
            <a:off x="3352800" y="5791200"/>
            <a:ext cx="6705600" cy="641350"/>
          </a:xfrm>
          <a:prstGeom prst="rect">
            <a:avLst/>
          </a:prstGeom>
          <a:noFill/>
          <a:ln w="9525">
            <a:noFill/>
            <a:miter lim="800000"/>
            <a:headEnd/>
            <a:tailEnd/>
          </a:ln>
        </p:spPr>
        <p:txBody>
          <a:bodyPr>
            <a:spAutoFit/>
          </a:bodyPr>
          <a:lstStyle/>
          <a:p>
            <a:pPr>
              <a:spcBef>
                <a:spcPct val="50000"/>
              </a:spcBef>
            </a:pPr>
            <a:r>
              <a:rPr lang="en-US"/>
              <a:t>Photo by Wonderlane: </a:t>
            </a:r>
            <a:r>
              <a:rPr lang="en-US">
                <a:hlinkClick r:id="rId4"/>
              </a:rPr>
              <a:t>http://www.flickr.com/photos/wonderlane/37531816/</a:t>
            </a:r>
            <a:r>
              <a:rPr lang="en-US"/>
              <a:t> </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2">
            <a:lumMod val="40000"/>
            <a:lumOff val="60000"/>
          </a:schemeClr>
        </a:solid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smtClean="0"/>
              <a:t>Students Engaged in Self-Assessment</a:t>
            </a:r>
          </a:p>
        </p:txBody>
      </p:sp>
      <p:pic>
        <p:nvPicPr>
          <p:cNvPr id="24579" name="Picture 4" descr="planning worksheets2"/>
          <p:cNvPicPr>
            <a:picLocks noChangeAspect="1" noChangeArrowheads="1"/>
          </p:cNvPicPr>
          <p:nvPr/>
        </p:nvPicPr>
        <p:blipFill>
          <a:blip r:embed="rId3" cstate="print"/>
          <a:srcRect/>
          <a:stretch>
            <a:fillRect/>
          </a:stretch>
        </p:blipFill>
        <p:spPr bwMode="auto">
          <a:xfrm>
            <a:off x="4064000" y="1905000"/>
            <a:ext cx="4064000" cy="3048000"/>
          </a:xfrm>
          <a:prstGeom prst="rect">
            <a:avLst/>
          </a:prstGeom>
          <a:noFill/>
          <a:ln w="9525">
            <a:noFill/>
            <a:miter lim="800000"/>
            <a:headEnd/>
            <a:tailEnd/>
          </a:ln>
        </p:spPr>
      </p:pic>
      <p:sp>
        <p:nvSpPr>
          <p:cNvPr id="24580" name="Text Box 5"/>
          <p:cNvSpPr txBox="1">
            <a:spLocks noChangeArrowheads="1"/>
          </p:cNvSpPr>
          <p:nvPr/>
        </p:nvSpPr>
        <p:spPr bwMode="auto">
          <a:xfrm>
            <a:off x="3962400" y="5715000"/>
            <a:ext cx="4800600" cy="641350"/>
          </a:xfrm>
          <a:prstGeom prst="rect">
            <a:avLst/>
          </a:prstGeom>
          <a:noFill/>
          <a:ln w="9525">
            <a:noFill/>
            <a:miter lim="800000"/>
            <a:headEnd/>
            <a:tailEnd/>
          </a:ln>
        </p:spPr>
        <p:txBody>
          <a:bodyPr>
            <a:spAutoFit/>
          </a:bodyPr>
          <a:lstStyle/>
          <a:p>
            <a:pPr>
              <a:spcBef>
                <a:spcPct val="50000"/>
              </a:spcBef>
            </a:pPr>
            <a:r>
              <a:rPr lang="en-US"/>
              <a:t>Bias, Gene. </a:t>
            </a:r>
            <a:r>
              <a:rPr lang="en-US" u="sng"/>
              <a:t>ocps010.jpg</a:t>
            </a:r>
            <a:r>
              <a:rPr lang="en-US"/>
              <a:t>. . Pics4Learning. 14 Jan 2008 &lt;http://pics.tech4learning.com&gt; </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shadeToTitle="1">
        <a:gradFill flip="none" rotWithShape="1">
          <a:gsLst>
            <a:gs pos="32000">
              <a:srgbClr val="DFCABD"/>
            </a:gs>
            <a:gs pos="74000">
              <a:schemeClr val="accent1">
                <a:lumMod val="45000"/>
                <a:lumOff val="55000"/>
              </a:schemeClr>
            </a:gs>
            <a:gs pos="83000">
              <a:schemeClr val="accent1">
                <a:lumMod val="45000"/>
                <a:lumOff val="55000"/>
              </a:schemeClr>
            </a:gs>
            <a:gs pos="100000">
              <a:schemeClr val="accent1">
                <a:lumMod val="30000"/>
                <a:lumOff val="70000"/>
              </a:schemeClr>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5602" name="Rectangle 4"/>
          <p:cNvSpPr>
            <a:spLocks noGrp="1" noChangeArrowheads="1"/>
          </p:cNvSpPr>
          <p:nvPr>
            <p:ph type="title"/>
          </p:nvPr>
        </p:nvSpPr>
        <p:spPr/>
        <p:txBody>
          <a:bodyPr/>
          <a:lstStyle/>
          <a:p>
            <a:pPr eaLnBrk="1" hangingPunct="1"/>
            <a:r>
              <a:rPr lang="en-US" sz="3200"/>
              <a:t>Provide understanding of specific steps students can take to improve</a:t>
            </a:r>
          </a:p>
        </p:txBody>
      </p:sp>
      <p:pic>
        <p:nvPicPr>
          <p:cNvPr id="25603" name="Picture 5" descr="collaborating"/>
          <p:cNvPicPr>
            <a:picLocks noChangeAspect="1" noChangeArrowheads="1"/>
          </p:cNvPicPr>
          <p:nvPr/>
        </p:nvPicPr>
        <p:blipFill>
          <a:blip r:embed="rId3" cstate="print"/>
          <a:srcRect/>
          <a:stretch>
            <a:fillRect/>
          </a:stretch>
        </p:blipFill>
        <p:spPr bwMode="auto">
          <a:xfrm>
            <a:off x="4064000" y="1905000"/>
            <a:ext cx="4064000" cy="3048000"/>
          </a:xfrm>
          <a:prstGeom prst="rect">
            <a:avLst/>
          </a:prstGeom>
          <a:noFill/>
          <a:ln w="9525">
            <a:noFill/>
            <a:miter lim="800000"/>
            <a:headEnd/>
            <a:tailEnd/>
          </a:ln>
        </p:spPr>
      </p:pic>
      <p:sp>
        <p:nvSpPr>
          <p:cNvPr id="25604" name="Text Box 6"/>
          <p:cNvSpPr txBox="1">
            <a:spLocks noChangeArrowheads="1"/>
          </p:cNvSpPr>
          <p:nvPr/>
        </p:nvSpPr>
        <p:spPr bwMode="auto">
          <a:xfrm>
            <a:off x="3810000" y="5867400"/>
            <a:ext cx="5334000" cy="641350"/>
          </a:xfrm>
          <a:prstGeom prst="rect">
            <a:avLst/>
          </a:prstGeom>
          <a:noFill/>
          <a:ln w="9525">
            <a:noFill/>
            <a:miter lim="800000"/>
            <a:headEnd/>
            <a:tailEnd/>
          </a:ln>
        </p:spPr>
        <p:txBody>
          <a:bodyPr>
            <a:spAutoFit/>
          </a:bodyPr>
          <a:lstStyle/>
          <a:p>
            <a:pPr>
              <a:spcBef>
                <a:spcPct val="50000"/>
              </a:spcBef>
            </a:pPr>
            <a:r>
              <a:rPr lang="en-US"/>
              <a:t>Bias, Gene. </a:t>
            </a:r>
            <a:r>
              <a:rPr lang="en-US" u="sng"/>
              <a:t>comp008.jpg</a:t>
            </a:r>
            <a:r>
              <a:rPr lang="en-US"/>
              <a:t>. . Pics4Learning. 14 Jan 2008 &lt;http://pics.tech4learning.com&gt; </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99CCFF"/>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781975" y="428963"/>
            <a:ext cx="10963182" cy="2084832"/>
          </a:xfrm>
        </p:spPr>
        <p:txBody>
          <a:bodyPr>
            <a:normAutofit/>
          </a:bodyPr>
          <a:lstStyle/>
          <a:p>
            <a:pPr eaLnBrk="1" hangingPunct="1"/>
            <a:r>
              <a:rPr lang="en-US" sz="4000" b="1" dirty="0" smtClean="0">
                <a:latin typeface="Arial" charset="0"/>
              </a:rPr>
              <a:t>Criteria: What Do They Look Like?</a:t>
            </a:r>
            <a:br>
              <a:rPr lang="en-US" sz="4000" b="1" dirty="0" smtClean="0">
                <a:latin typeface="Arial" charset="0"/>
              </a:rPr>
            </a:br>
            <a:r>
              <a:rPr lang="en-US" sz="4000" b="1" dirty="0">
                <a:latin typeface="Arial" charset="0"/>
              </a:rPr>
              <a:t/>
            </a:r>
            <a:br>
              <a:rPr lang="en-US" sz="4000" b="1" dirty="0">
                <a:latin typeface="Arial" charset="0"/>
              </a:rPr>
            </a:br>
            <a:r>
              <a:rPr lang="en-US" sz="4000" b="1" dirty="0" smtClean="0">
                <a:latin typeface="Arial" charset="0"/>
              </a:rPr>
              <a:t>What do they do?</a:t>
            </a:r>
            <a:endParaRPr lang="en-US" sz="4000" dirty="0">
              <a:latin typeface="Arial" charset="0"/>
            </a:endParaRPr>
          </a:p>
        </p:txBody>
      </p:sp>
      <p:sp>
        <p:nvSpPr>
          <p:cNvPr id="45059" name="Rectangle 3"/>
          <p:cNvSpPr>
            <a:spLocks noGrp="1" noChangeArrowheads="1"/>
          </p:cNvSpPr>
          <p:nvPr>
            <p:ph idx="1"/>
          </p:nvPr>
        </p:nvSpPr>
        <p:spPr>
          <a:xfrm>
            <a:off x="781975" y="2734323"/>
            <a:ext cx="7696200" cy="3657600"/>
          </a:xfrm>
        </p:spPr>
        <p:txBody>
          <a:bodyPr>
            <a:normAutofit/>
          </a:bodyPr>
          <a:lstStyle/>
          <a:p>
            <a:pPr eaLnBrk="1" hangingPunct="1"/>
            <a:r>
              <a:rPr lang="en-US" sz="2800" dirty="0" smtClean="0"/>
              <a:t>Information Literate</a:t>
            </a:r>
          </a:p>
          <a:p>
            <a:pPr eaLnBrk="1" hangingPunct="1"/>
            <a:r>
              <a:rPr lang="en-US" sz="2800" dirty="0" smtClean="0"/>
              <a:t>A good collaborator</a:t>
            </a:r>
          </a:p>
          <a:p>
            <a:pPr eaLnBrk="1" hangingPunct="1"/>
            <a:r>
              <a:rPr lang="en-US" sz="2800" dirty="0" smtClean="0"/>
              <a:t>Creative/Inventive</a:t>
            </a:r>
          </a:p>
          <a:p>
            <a:pPr eaLnBrk="1" hangingPunct="1"/>
            <a:r>
              <a:rPr lang="en-US" sz="2800" dirty="0" smtClean="0"/>
              <a:t>Self-Directed</a:t>
            </a:r>
          </a:p>
          <a:p>
            <a:pPr eaLnBrk="1" hangingPunct="1"/>
            <a:r>
              <a:rPr lang="en-US" sz="2800" dirty="0" smtClean="0"/>
              <a:t>A critical thinker</a:t>
            </a:r>
          </a:p>
          <a:p>
            <a:pPr eaLnBrk="1" hangingPunct="1"/>
            <a:r>
              <a:rPr lang="en-US" sz="2800" dirty="0" smtClean="0"/>
              <a:t>Digitally/technologically literate</a:t>
            </a:r>
            <a:endParaRPr lang="en-US" sz="2800"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60598" y="1904964"/>
            <a:ext cx="3494288" cy="405337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remove" nodeType="clickEffect">
                                  <p:stCondLst>
                                    <p:cond delay="0"/>
                                  </p:stCondLst>
                                  <p:childTnLst>
                                    <p:animClr clrSpc="rgb" dir="cw">
                                      <p:cBhvr override="childStyle">
                                        <p:cTn id="6" dur="250" autoRev="1" fill="remove"/>
                                        <p:tgtEl>
                                          <p:spTgt spid="45059">
                                            <p:txEl>
                                              <p:pRg st="0" end="0"/>
                                            </p:txEl>
                                          </p:spTgt>
                                        </p:tgtEl>
                                        <p:attrNameLst>
                                          <p:attrName>style.color</p:attrName>
                                        </p:attrNameLst>
                                      </p:cBhvr>
                                      <p:to>
                                        <a:schemeClr val="bg1"/>
                                      </p:to>
                                    </p:animClr>
                                    <p:animClr clrSpc="rgb" dir="cw">
                                      <p:cBhvr>
                                        <p:cTn id="7" dur="250" autoRev="1" fill="remove"/>
                                        <p:tgtEl>
                                          <p:spTgt spid="45059">
                                            <p:txEl>
                                              <p:pRg st="0" end="0"/>
                                            </p:txEl>
                                          </p:spTgt>
                                        </p:tgtEl>
                                        <p:attrNameLst>
                                          <p:attrName>fillcolor</p:attrName>
                                        </p:attrNameLst>
                                      </p:cBhvr>
                                      <p:to>
                                        <a:schemeClr val="bg1"/>
                                      </p:to>
                                    </p:animClr>
                                    <p:set>
                                      <p:cBhvr>
                                        <p:cTn id="8" dur="250" autoRev="1" fill="remove"/>
                                        <p:tgtEl>
                                          <p:spTgt spid="45059">
                                            <p:txEl>
                                              <p:pRg st="0" end="0"/>
                                            </p:txEl>
                                          </p:spTgt>
                                        </p:tgtEl>
                                        <p:attrNameLst>
                                          <p:attrName>fill.type</p:attrName>
                                        </p:attrNameLst>
                                      </p:cBhvr>
                                      <p:to>
                                        <p:strVal val="solid"/>
                                      </p:to>
                                    </p:set>
                                    <p:set>
                                      <p:cBhvr>
                                        <p:cTn id="9" dur="250" autoRev="1" fill="remove"/>
                                        <p:tgtEl>
                                          <p:spTgt spid="45059">
                                            <p:txEl>
                                              <p:pRg st="0" end="0"/>
                                            </p:txEl>
                                          </p:spTgt>
                                        </p:tgtEl>
                                        <p:attrNameLst>
                                          <p:attrName>fill.on</p:attrName>
                                        </p:attrNameLst>
                                      </p:cBhvr>
                                      <p:to>
                                        <p:strVal val="true"/>
                                      </p:to>
                                    </p:set>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45059">
                                            <p:txEl>
                                              <p:pRg st="1" end="1"/>
                                            </p:txEl>
                                          </p:spTgt>
                                        </p:tgtEl>
                                        <p:attrNameLst>
                                          <p:attrName>style.visibility</p:attrName>
                                        </p:attrNameLst>
                                      </p:cBhvr>
                                      <p:to>
                                        <p:strVal val="visible"/>
                                      </p:to>
                                    </p:set>
                                    <p:animEffect transition="in" filter="dissolve">
                                      <p:cBhvr>
                                        <p:cTn id="14" dur="500"/>
                                        <p:tgtEl>
                                          <p:spTgt spid="45059">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45059">
                                            <p:txEl>
                                              <p:pRg st="2" end="2"/>
                                            </p:txEl>
                                          </p:spTgt>
                                        </p:tgtEl>
                                        <p:attrNameLst>
                                          <p:attrName>style.visibility</p:attrName>
                                        </p:attrNameLst>
                                      </p:cBhvr>
                                      <p:to>
                                        <p:strVal val="visible"/>
                                      </p:to>
                                    </p:set>
                                    <p:animEffect transition="in" filter="dissolve">
                                      <p:cBhvr>
                                        <p:cTn id="19" dur="500"/>
                                        <p:tgtEl>
                                          <p:spTgt spid="45059">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nodeType="clickEffect">
                                  <p:stCondLst>
                                    <p:cond delay="0"/>
                                  </p:stCondLst>
                                  <p:childTnLst>
                                    <p:set>
                                      <p:cBhvr>
                                        <p:cTn id="23" dur="1" fill="hold">
                                          <p:stCondLst>
                                            <p:cond delay="0"/>
                                          </p:stCondLst>
                                        </p:cTn>
                                        <p:tgtEl>
                                          <p:spTgt spid="45059">
                                            <p:txEl>
                                              <p:pRg st="3" end="3"/>
                                            </p:txEl>
                                          </p:spTgt>
                                        </p:tgtEl>
                                        <p:attrNameLst>
                                          <p:attrName>style.visibility</p:attrName>
                                        </p:attrNameLst>
                                      </p:cBhvr>
                                      <p:to>
                                        <p:strVal val="visible"/>
                                      </p:to>
                                    </p:set>
                                    <p:animEffect transition="in" filter="dissolve">
                                      <p:cBhvr>
                                        <p:cTn id="24" dur="500"/>
                                        <p:tgtEl>
                                          <p:spTgt spid="45059">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nodeType="clickEffect">
                                  <p:stCondLst>
                                    <p:cond delay="0"/>
                                  </p:stCondLst>
                                  <p:childTnLst>
                                    <p:set>
                                      <p:cBhvr>
                                        <p:cTn id="28" dur="1" fill="hold">
                                          <p:stCondLst>
                                            <p:cond delay="0"/>
                                          </p:stCondLst>
                                        </p:cTn>
                                        <p:tgtEl>
                                          <p:spTgt spid="45059">
                                            <p:txEl>
                                              <p:pRg st="4" end="4"/>
                                            </p:txEl>
                                          </p:spTgt>
                                        </p:tgtEl>
                                        <p:attrNameLst>
                                          <p:attrName>style.visibility</p:attrName>
                                        </p:attrNameLst>
                                      </p:cBhvr>
                                      <p:to>
                                        <p:strVal val="visible"/>
                                      </p:to>
                                    </p:set>
                                    <p:animEffect transition="in" filter="dissolve">
                                      <p:cBhvr>
                                        <p:cTn id="29" dur="500"/>
                                        <p:tgtEl>
                                          <p:spTgt spid="45059">
                                            <p:txEl>
                                              <p:pRg st="4" end="4"/>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nodeType="clickEffect">
                                  <p:stCondLst>
                                    <p:cond delay="0"/>
                                  </p:stCondLst>
                                  <p:childTnLst>
                                    <p:set>
                                      <p:cBhvr>
                                        <p:cTn id="33" dur="1" fill="hold">
                                          <p:stCondLst>
                                            <p:cond delay="0"/>
                                          </p:stCondLst>
                                        </p:cTn>
                                        <p:tgtEl>
                                          <p:spTgt spid="45059">
                                            <p:txEl>
                                              <p:pRg st="5" end="5"/>
                                            </p:txEl>
                                          </p:spTgt>
                                        </p:tgtEl>
                                        <p:attrNameLst>
                                          <p:attrName>style.visibility</p:attrName>
                                        </p:attrNameLst>
                                      </p:cBhvr>
                                      <p:to>
                                        <p:strVal val="visible"/>
                                      </p:to>
                                    </p:set>
                                    <p:animEffect transition="in" filter="dissolve">
                                      <p:cBhvr>
                                        <p:cTn id="34" dur="500"/>
                                        <p:tgtEl>
                                          <p:spTgt spid="4505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pattFill prst="ltHorz">
          <a:fgClr>
            <a:schemeClr val="accent2">
              <a:lumMod val="40000"/>
              <a:lumOff val="60000"/>
            </a:schemeClr>
          </a:fgClr>
          <a:bgClr>
            <a:schemeClr val="bg1"/>
          </a:bgClr>
        </a:patt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800" dirty="0">
                <a:solidFill>
                  <a:srgbClr val="FF0000"/>
                </a:solidFill>
              </a:rPr>
              <a:t>Exercise</a:t>
            </a:r>
            <a:endParaRPr lang="en-US" dirty="0">
              <a:solidFill>
                <a:srgbClr val="FF0000"/>
              </a:solidFill>
            </a:endParaRPr>
          </a:p>
        </p:txBody>
      </p:sp>
      <p:sp>
        <p:nvSpPr>
          <p:cNvPr id="6" name="Content Placeholder 5"/>
          <p:cNvSpPr>
            <a:spLocks noGrp="1"/>
          </p:cNvSpPr>
          <p:nvPr>
            <p:ph idx="1"/>
          </p:nvPr>
        </p:nvSpPr>
        <p:spPr>
          <a:xfrm>
            <a:off x="4003040" y="2143760"/>
            <a:ext cx="7350760" cy="3051175"/>
          </a:xfrm>
        </p:spPr>
        <p:txBody>
          <a:bodyPr/>
          <a:lstStyle/>
          <a:p>
            <a:r>
              <a:rPr lang="en-US" dirty="0" smtClean="0"/>
              <a:t>Work in pairs/small groups</a:t>
            </a:r>
          </a:p>
          <a:p>
            <a:r>
              <a:rPr lang="en-US" dirty="0" smtClean="0"/>
              <a:t>Each group will work on developing 2 criteria for a different 21</a:t>
            </a:r>
            <a:r>
              <a:rPr lang="en-US" baseline="30000" dirty="0" smtClean="0"/>
              <a:t>st</a:t>
            </a:r>
            <a:r>
              <a:rPr lang="en-US" dirty="0" smtClean="0"/>
              <a:t> century skill</a:t>
            </a:r>
          </a:p>
          <a:p>
            <a:r>
              <a:rPr lang="en-US" dirty="0" smtClean="0"/>
              <a:t>Use </a:t>
            </a:r>
            <a:r>
              <a:rPr lang="en-US" dirty="0" smtClean="0">
                <a:hlinkClick r:id="rId2"/>
              </a:rPr>
              <a:t>Google Drive Shared Folder</a:t>
            </a:r>
            <a:endParaRPr lang="en-US" dirty="0" smtClean="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5120" y="2143760"/>
            <a:ext cx="3515360" cy="3515360"/>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algn="ctr" eaLnBrk="1" hangingPunct="1"/>
            <a:r>
              <a:rPr lang="en-US" sz="4000" dirty="0"/>
              <a:t>Examples of Formative </a:t>
            </a:r>
            <a:r>
              <a:rPr lang="en-US" sz="4000" dirty="0" smtClean="0"/>
              <a:t>Assessments for 21</a:t>
            </a:r>
            <a:r>
              <a:rPr lang="en-US" sz="4000" baseline="30000" dirty="0" smtClean="0"/>
              <a:t>st</a:t>
            </a:r>
            <a:r>
              <a:rPr lang="en-US" sz="4000" dirty="0" smtClean="0"/>
              <a:t> Century Skills</a:t>
            </a:r>
            <a:endParaRPr lang="en-US" sz="4000" dirty="0"/>
          </a:p>
        </p:txBody>
      </p:sp>
      <p:sp>
        <p:nvSpPr>
          <p:cNvPr id="68611" name="Rectangle 3"/>
          <p:cNvSpPr>
            <a:spLocks noGrp="1" noChangeArrowheads="1"/>
          </p:cNvSpPr>
          <p:nvPr>
            <p:ph idx="1"/>
          </p:nvPr>
        </p:nvSpPr>
        <p:spPr>
          <a:xfrm>
            <a:off x="2667000" y="1828800"/>
            <a:ext cx="7696200" cy="4419600"/>
          </a:xfrm>
        </p:spPr>
        <p:txBody>
          <a:bodyPr/>
          <a:lstStyle/>
          <a:p>
            <a:pPr eaLnBrk="1" hangingPunct="1"/>
            <a:r>
              <a:rPr lang="en-US" dirty="0" smtClean="0">
                <a:hlinkClick r:id="rId3"/>
              </a:rPr>
              <a:t>Academy D20 Wiki for 21</a:t>
            </a:r>
            <a:r>
              <a:rPr lang="en-US" baseline="30000" dirty="0" smtClean="0">
                <a:hlinkClick r:id="rId3"/>
              </a:rPr>
              <a:t>st</a:t>
            </a:r>
            <a:r>
              <a:rPr lang="en-US" dirty="0" smtClean="0">
                <a:hlinkClick r:id=""/>
              </a:rPr>
              <a:t> Century Skills Assessment Tools</a:t>
            </a:r>
          </a:p>
          <a:p>
            <a:pPr eaLnBrk="1" hangingPunct="1"/>
            <a:r>
              <a:rPr lang="en-US" dirty="0" smtClean="0">
                <a:hlinkClick r:id=""/>
              </a:rPr>
              <a:t>PBL Checklists</a:t>
            </a:r>
            <a:endParaRPr lang="en-US" dirty="0" smtClean="0"/>
          </a:p>
          <a:p>
            <a:pPr eaLnBrk="1" hangingPunct="1"/>
            <a:r>
              <a:rPr lang="en-US" dirty="0" err="1" smtClean="0">
                <a:hlinkClick r:id="rId4"/>
              </a:rPr>
              <a:t>Rubistar</a:t>
            </a:r>
            <a:endParaRPr lang="en-US" dirty="0" smtClean="0"/>
          </a:p>
          <a:p>
            <a:pPr marL="0" indent="0">
              <a:buNone/>
            </a:pPr>
            <a:endParaRPr lang="en-US" dirty="0"/>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87440" y="2824565"/>
            <a:ext cx="3876040" cy="34238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8611">
                                            <p:txEl>
                                              <p:pRg st="0" end="0"/>
                                            </p:txEl>
                                          </p:spTgt>
                                        </p:tgtEl>
                                        <p:attrNameLst>
                                          <p:attrName>style.visibility</p:attrName>
                                        </p:attrNameLst>
                                      </p:cBhvr>
                                      <p:to>
                                        <p:strVal val="visible"/>
                                      </p:to>
                                    </p:set>
                                    <p:animEffect transition="in" filter="wipe(down)">
                                      <p:cBhvr>
                                        <p:cTn id="7" dur="500"/>
                                        <p:tgtEl>
                                          <p:spTgt spid="686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8611">
                                            <p:txEl>
                                              <p:pRg st="1" end="1"/>
                                            </p:txEl>
                                          </p:spTgt>
                                        </p:tgtEl>
                                        <p:attrNameLst>
                                          <p:attrName>style.visibility</p:attrName>
                                        </p:attrNameLst>
                                      </p:cBhvr>
                                      <p:to>
                                        <p:strVal val="visible"/>
                                      </p:to>
                                    </p:set>
                                    <p:animEffect transition="in" filter="wipe(down)">
                                      <p:cBhvr>
                                        <p:cTn id="12" dur="500"/>
                                        <p:tgtEl>
                                          <p:spTgt spid="686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8611">
                                            <p:txEl>
                                              <p:pRg st="2" end="2"/>
                                            </p:txEl>
                                          </p:spTgt>
                                        </p:tgtEl>
                                        <p:attrNameLst>
                                          <p:attrName>style.visibility</p:attrName>
                                        </p:attrNameLst>
                                      </p:cBhvr>
                                      <p:to>
                                        <p:strVal val="visible"/>
                                      </p:to>
                                    </p:set>
                                    <p:animEffect transition="in" filter="wipe(down)">
                                      <p:cBhvr>
                                        <p:cTn id="17" dur="500"/>
                                        <p:tgtEl>
                                          <p:spTgt spid="686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895600" y="1371600"/>
            <a:ext cx="6400800" cy="2273300"/>
          </a:xfrm>
        </p:spPr>
        <p:txBody>
          <a:bodyPr/>
          <a:lstStyle/>
          <a:p>
            <a:pPr eaLnBrk="1" hangingPunct="1">
              <a:defRPr/>
            </a:pPr>
            <a:r>
              <a:rPr lang="en-US" dirty="0" smtClean="0">
                <a:hlinkClick r:id="rId2"/>
              </a:rPr>
              <a:t>Intel’s Assessment Site</a:t>
            </a:r>
            <a:endParaRPr lang="en-US" dirty="0" smtClean="0"/>
          </a:p>
        </p:txBody>
      </p:sp>
      <p:sp>
        <p:nvSpPr>
          <p:cNvPr id="3" name="Subtitle 2"/>
          <p:cNvSpPr>
            <a:spLocks noGrp="1"/>
          </p:cNvSpPr>
          <p:nvPr>
            <p:ph type="subTitle" idx="1"/>
          </p:nvPr>
        </p:nvSpPr>
        <p:spPr>
          <a:xfrm>
            <a:off x="3048000" y="3733800"/>
            <a:ext cx="6032500" cy="1435100"/>
          </a:xfrm>
        </p:spPr>
        <p:txBody>
          <a:bodyPr/>
          <a:lstStyle/>
          <a:p>
            <a:pPr eaLnBrk="1" hangingPunct="1">
              <a:buFont typeface="Arial" pitchFamily="34" charset="0"/>
              <a:buChar char="•"/>
              <a:defRPr/>
            </a:pPr>
            <a:r>
              <a:rPr lang="en-US" dirty="0" smtClean="0"/>
              <a:t>Works best in Firefox or Chrome</a:t>
            </a:r>
          </a:p>
          <a:p>
            <a:pPr eaLnBrk="1" hangingPunct="1">
              <a:buFont typeface="Arial" pitchFamily="34" charset="0"/>
              <a:buChar char="•"/>
              <a:defRPr/>
            </a:pPr>
            <a:r>
              <a:rPr lang="en-US" dirty="0" smtClean="0"/>
              <a:t>Can set up free account</a:t>
            </a:r>
            <a:endParaRPr lang="en-US" dirty="0" smtClean="0"/>
          </a:p>
          <a:p>
            <a:pPr eaLnBrk="1" hangingPunct="1">
              <a:buFont typeface="Arial" pitchFamily="34" charset="0"/>
              <a:buChar char="•"/>
              <a:defRPr/>
            </a:pPr>
            <a:endParaRPr lang="en-US" dirty="0" smtClean="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5854" y="814387"/>
            <a:ext cx="1475105" cy="1393155"/>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272" y="3733800"/>
            <a:ext cx="3554268" cy="2348635"/>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6771" y="1930578"/>
            <a:ext cx="4948124" cy="1325563"/>
          </a:xfrm>
        </p:spPr>
        <p:txBody>
          <a:bodyPr>
            <a:noAutofit/>
          </a:bodyPr>
          <a:lstStyle/>
          <a:p>
            <a:pPr algn="ctr"/>
            <a:r>
              <a:rPr lang="en-US" sz="4800" b="1" dirty="0" smtClean="0">
                <a:solidFill>
                  <a:srgbClr val="C00000"/>
                </a:solidFill>
              </a:rPr>
              <a:t>What Students</a:t>
            </a:r>
            <a:br>
              <a:rPr lang="en-US" sz="4800" b="1" dirty="0" smtClean="0">
                <a:solidFill>
                  <a:srgbClr val="C00000"/>
                </a:solidFill>
              </a:rPr>
            </a:br>
            <a:r>
              <a:rPr lang="en-US" sz="4800" b="1" dirty="0" smtClean="0">
                <a:solidFill>
                  <a:srgbClr val="C00000"/>
                </a:solidFill>
              </a:rPr>
              <a:t> Want </a:t>
            </a:r>
            <a:endParaRPr lang="en-US" sz="4800" b="1" dirty="0">
              <a:solidFill>
                <a:srgbClr val="C00000"/>
              </a:solidFill>
            </a:endParaRPr>
          </a:p>
        </p:txBody>
      </p:sp>
      <p:pic>
        <p:nvPicPr>
          <p:cNvPr id="3" name="Picture 2">
            <a:hlinkClick r:id="rId2"/>
          </p:cNvPr>
          <p:cNvPicPr>
            <a:picLocks noChangeAspect="1"/>
          </p:cNvPicPr>
          <p:nvPr/>
        </p:nvPicPr>
        <p:blipFill>
          <a:blip r:embed="rId3"/>
          <a:stretch>
            <a:fillRect/>
          </a:stretch>
        </p:blipFill>
        <p:spPr>
          <a:xfrm>
            <a:off x="4323283" y="160934"/>
            <a:ext cx="5439765" cy="6534633"/>
          </a:xfrm>
          <a:prstGeom prst="rect">
            <a:avLst/>
          </a:prstGeom>
        </p:spPr>
      </p:pic>
    </p:spTree>
    <p:extLst>
      <p:ext uri="{BB962C8B-B14F-4D97-AF65-F5344CB8AC3E}">
        <p14:creationId xmlns:p14="http://schemas.microsoft.com/office/powerpoint/2010/main" val="27477788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6000"/>
            <a:lum/>
          </a:blip>
          <a:srcRect/>
          <a:stretch>
            <a:fillRect t="-39000" b="-3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Twitter Hashtag: </a:t>
            </a:r>
            <a:r>
              <a:rPr lang="en-US" dirty="0">
                <a:solidFill>
                  <a:srgbClr val="FF0000"/>
                </a:solidFill>
              </a:rPr>
              <a:t>#FRSSTEM</a:t>
            </a:r>
            <a:r>
              <a:rPr lang="en-US" dirty="0"/>
              <a:t/>
            </a:r>
            <a:br>
              <a:rPr lang="en-US" dirty="0"/>
            </a:br>
            <a:endParaRPr lang="en-US" b="1" dirty="0"/>
          </a:p>
        </p:txBody>
      </p:sp>
      <p:sp>
        <p:nvSpPr>
          <p:cNvPr id="4" name="Rounded Rectangular Callout 3"/>
          <p:cNvSpPr/>
          <p:nvPr/>
        </p:nvSpPr>
        <p:spPr>
          <a:xfrm>
            <a:off x="8595361" y="383896"/>
            <a:ext cx="3284525" cy="1719072"/>
          </a:xfrm>
          <a:prstGeom prst="wedgeRoundRectCallout">
            <a:avLst>
              <a:gd name="adj1" fmla="val -47336"/>
              <a:gd name="adj2" fmla="val 7356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What’s a hashtag?</a:t>
            </a:r>
          </a:p>
          <a:p>
            <a:r>
              <a:rPr lang="en-US" dirty="0"/>
              <a:t>How to Tweet with Hashtag</a:t>
            </a:r>
          </a:p>
          <a:p>
            <a:r>
              <a:rPr lang="en-US" dirty="0"/>
              <a:t>Twitter feed on </a:t>
            </a:r>
            <a:r>
              <a:rPr lang="en-US" dirty="0">
                <a:solidFill>
                  <a:srgbClr val="FF0000"/>
                </a:solidFill>
                <a:hlinkClick r:id="rId3"/>
              </a:rPr>
              <a:t>wiki</a:t>
            </a:r>
            <a:endParaRPr lang="en-US" dirty="0">
              <a:solidFill>
                <a:srgbClr val="FF0000"/>
              </a:solidFill>
            </a:endParaRPr>
          </a:p>
          <a:p>
            <a:pPr lvl="1"/>
            <a:r>
              <a:rPr lang="en-US" i="1" dirty="0"/>
              <a:t>Can tweet from there!</a:t>
            </a:r>
          </a:p>
          <a:p>
            <a:pPr algn="ctr"/>
            <a:endParaRPr lang="en-US" dirty="0"/>
          </a:p>
        </p:txBody>
      </p:sp>
    </p:spTree>
    <p:extLst>
      <p:ext uri="{BB962C8B-B14F-4D97-AF65-F5344CB8AC3E}">
        <p14:creationId xmlns:p14="http://schemas.microsoft.com/office/powerpoint/2010/main" val="302178440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1">
                    <a:lumMod val="75000"/>
                  </a:schemeClr>
                </a:solidFill>
              </a:rPr>
              <a:t>What Students Need</a:t>
            </a:r>
            <a:endParaRPr lang="en-US" b="1" dirty="0">
              <a:solidFill>
                <a:schemeClr val="accent1">
                  <a:lumMod val="75000"/>
                </a:schemeClr>
              </a:solidFill>
            </a:endParaRPr>
          </a:p>
        </p:txBody>
      </p:sp>
      <p:pic>
        <p:nvPicPr>
          <p:cNvPr id="3" name="Picture 2"/>
          <p:cNvPicPr>
            <a:picLocks noChangeAspect="1"/>
          </p:cNvPicPr>
          <p:nvPr/>
        </p:nvPicPr>
        <p:blipFill>
          <a:blip r:embed="rId2"/>
          <a:stretch>
            <a:fillRect/>
          </a:stretch>
        </p:blipFill>
        <p:spPr>
          <a:xfrm>
            <a:off x="1250899" y="1544383"/>
            <a:ext cx="9542220" cy="4536785"/>
          </a:xfrm>
          <a:prstGeom prst="rect">
            <a:avLst/>
          </a:prstGeom>
        </p:spPr>
      </p:pic>
    </p:spTree>
    <p:extLst>
      <p:ext uri="{BB962C8B-B14F-4D97-AF65-F5344CB8AC3E}">
        <p14:creationId xmlns:p14="http://schemas.microsoft.com/office/powerpoint/2010/main" val="211602124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20000"/>
                <a:lumOff val="8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a:off x="2201469" y="299924"/>
            <a:ext cx="8186114" cy="6139586"/>
          </a:xfrm>
          <a:prstGeom prst="rect">
            <a:avLst/>
          </a:prstGeom>
        </p:spPr>
      </p:pic>
    </p:spTree>
    <p:extLst>
      <p:ext uri="{BB962C8B-B14F-4D97-AF65-F5344CB8AC3E}">
        <p14:creationId xmlns:p14="http://schemas.microsoft.com/office/powerpoint/2010/main" val="291291319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9999FF"/>
        </a:solidFill>
        <a:effectLst/>
      </p:bgPr>
    </p:bg>
    <p:spTree>
      <p:nvGrpSpPr>
        <p:cNvPr id="1" name=""/>
        <p:cNvGrpSpPr/>
        <p:nvPr/>
      </p:nvGrpSpPr>
      <p:grpSpPr>
        <a:xfrm>
          <a:off x="0" y="0"/>
          <a:ext cx="0" cy="0"/>
          <a:chOff x="0" y="0"/>
          <a:chExt cx="0" cy="0"/>
        </a:xfrm>
      </p:grpSpPr>
      <p:pic>
        <p:nvPicPr>
          <p:cNvPr id="2" name="Picture 1">
            <a:hlinkClick r:id="rId2"/>
          </p:cNvPr>
          <p:cNvPicPr>
            <a:picLocks noChangeAspect="1"/>
          </p:cNvPicPr>
          <p:nvPr/>
        </p:nvPicPr>
        <p:blipFill>
          <a:blip r:embed="rId3"/>
          <a:stretch>
            <a:fillRect/>
          </a:stretch>
        </p:blipFill>
        <p:spPr>
          <a:xfrm rot="560460">
            <a:off x="2728571" y="2289386"/>
            <a:ext cx="4875390" cy="1729138"/>
          </a:xfrm>
          <a:prstGeom prst="rect">
            <a:avLst/>
          </a:prstGeom>
        </p:spPr>
      </p:pic>
      <p:sp>
        <p:nvSpPr>
          <p:cNvPr id="3" name="Title 2"/>
          <p:cNvSpPr>
            <a:spLocks noGrp="1"/>
          </p:cNvSpPr>
          <p:nvPr>
            <p:ph type="title"/>
          </p:nvPr>
        </p:nvSpPr>
        <p:spPr/>
        <p:txBody>
          <a:bodyPr/>
          <a:lstStyle/>
          <a:p>
            <a:r>
              <a:rPr lang="en-US" b="1" dirty="0" smtClean="0">
                <a:solidFill>
                  <a:schemeClr val="bg1"/>
                </a:solidFill>
              </a:rPr>
              <a:t>Lets Play….”STEM-TASTIC”</a:t>
            </a:r>
            <a:endParaRPr lang="en-US" b="1" dirty="0">
              <a:solidFill>
                <a:schemeClr val="bg1"/>
              </a:solidFill>
            </a:endParaRPr>
          </a:p>
        </p:txBody>
      </p:sp>
    </p:spTree>
    <p:extLst>
      <p:ext uri="{BB962C8B-B14F-4D97-AF65-F5344CB8AC3E}">
        <p14:creationId xmlns:p14="http://schemas.microsoft.com/office/powerpoint/2010/main" val="411957079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6000"/>
            <a:lum/>
          </a:blip>
          <a:srcRect/>
          <a:stretch>
            <a:fillRect t="-39000" b="-39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7540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99CC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0000"/>
                </a:solidFill>
              </a:rPr>
              <a:t>Thrill Seekers</a:t>
            </a:r>
            <a:br>
              <a:rPr lang="en-US" b="1" dirty="0" smtClean="0">
                <a:solidFill>
                  <a:srgbClr val="FF0000"/>
                </a:solidFill>
              </a:rPr>
            </a:br>
            <a:r>
              <a:rPr lang="en-US" b="1" dirty="0" smtClean="0">
                <a:solidFill>
                  <a:srgbClr val="FF0000"/>
                </a:solidFill>
              </a:rPr>
              <a:t>from </a:t>
            </a:r>
            <a:r>
              <a:rPr lang="en-US" b="1" i="1" dirty="0" smtClean="0">
                <a:solidFill>
                  <a:srgbClr val="FF0000"/>
                </a:solidFill>
              </a:rPr>
              <a:t>Family Engineering</a:t>
            </a:r>
            <a:r>
              <a:rPr lang="en-US" dirty="0" smtClean="0"/>
              <a:t>		</a:t>
            </a:r>
            <a:endParaRPr lang="en-US" dirty="0"/>
          </a:p>
        </p:txBody>
      </p:sp>
      <p:sp>
        <p:nvSpPr>
          <p:cNvPr id="3" name="Content Placeholder 2"/>
          <p:cNvSpPr>
            <a:spLocks noGrp="1"/>
          </p:cNvSpPr>
          <p:nvPr>
            <p:ph idx="1"/>
          </p:nvPr>
        </p:nvSpPr>
        <p:spPr/>
        <p:txBody>
          <a:bodyPr/>
          <a:lstStyle/>
          <a:p>
            <a:r>
              <a:rPr lang="en-US" dirty="0" smtClean="0"/>
              <a:t>Work as a team to hold the tubing in a roller coaster shape</a:t>
            </a:r>
          </a:p>
          <a:p>
            <a:r>
              <a:rPr lang="en-US" dirty="0" smtClean="0"/>
              <a:t>Put a marble into the top of the tube and watch it ride.  Did it make it to the end?</a:t>
            </a:r>
          </a:p>
          <a:p>
            <a:r>
              <a:rPr lang="en-US" dirty="0" smtClean="0"/>
              <a:t>How many loops and turns can you add to make the most thrilling ride and still get the marble to the end?</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5001" y="3694658"/>
            <a:ext cx="4368799" cy="2909620"/>
          </a:xfrm>
          <a:prstGeom prst="rect">
            <a:avLst/>
          </a:prstGeom>
        </p:spPr>
      </p:pic>
    </p:spTree>
    <p:extLst>
      <p:ext uri="{BB962C8B-B14F-4D97-AF65-F5344CB8AC3E}">
        <p14:creationId xmlns:p14="http://schemas.microsoft.com/office/powerpoint/2010/main" val="19604525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Discussion	</a:t>
            </a:r>
            <a:endParaRPr lang="en-US" dirty="0"/>
          </a:p>
        </p:txBody>
      </p:sp>
      <p:sp>
        <p:nvSpPr>
          <p:cNvPr id="5" name="Content Placeholder 4"/>
          <p:cNvSpPr>
            <a:spLocks noGrp="1"/>
          </p:cNvSpPr>
          <p:nvPr>
            <p:ph idx="1"/>
          </p:nvPr>
        </p:nvSpPr>
        <p:spPr>
          <a:xfrm>
            <a:off x="838200" y="1901371"/>
            <a:ext cx="10515600" cy="4798106"/>
          </a:xfrm>
        </p:spPr>
        <p:txBody>
          <a:bodyPr/>
          <a:lstStyle/>
          <a:p>
            <a:r>
              <a:rPr lang="en-US" dirty="0" smtClean="0"/>
              <a:t>Was this activity engaging?  How so?</a:t>
            </a:r>
          </a:p>
          <a:p>
            <a:pPr marL="0" indent="0">
              <a:buNone/>
            </a:pPr>
            <a:endParaRPr lang="en-US" dirty="0" smtClean="0"/>
          </a:p>
          <a:p>
            <a:r>
              <a:rPr lang="en-US" dirty="0" smtClean="0"/>
              <a:t>What worked?</a:t>
            </a:r>
          </a:p>
          <a:p>
            <a:pPr marL="0" indent="0">
              <a:buNone/>
            </a:pPr>
            <a:endParaRPr lang="en-US" dirty="0" smtClean="0"/>
          </a:p>
          <a:p>
            <a:r>
              <a:rPr lang="en-US" dirty="0" smtClean="0"/>
              <a:t>What would you change?</a:t>
            </a:r>
          </a:p>
          <a:p>
            <a:pPr marL="0" indent="0">
              <a:buNone/>
            </a:pPr>
            <a:endParaRPr lang="en-US" dirty="0" smtClean="0"/>
          </a:p>
          <a:p>
            <a:r>
              <a:rPr lang="en-US" dirty="0" smtClean="0"/>
              <a:t>What subject areas does this activity connect to?</a:t>
            </a:r>
            <a:endParaRPr lang="en-US"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15741" y="365125"/>
            <a:ext cx="2645782" cy="4918529"/>
          </a:xfrm>
          <a:prstGeom prst="rect">
            <a:avLst/>
          </a:prstGeom>
        </p:spPr>
      </p:pic>
    </p:spTree>
    <p:extLst>
      <p:ext uri="{BB962C8B-B14F-4D97-AF65-F5344CB8AC3E}">
        <p14:creationId xmlns:p14="http://schemas.microsoft.com/office/powerpoint/2010/main" val="477952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1049000" cy="1325563"/>
          </a:xfrm>
        </p:spPr>
        <p:txBody>
          <a:bodyPr/>
          <a:lstStyle/>
          <a:p>
            <a:r>
              <a:rPr lang="en-US" dirty="0" smtClean="0"/>
              <a:t>This activity can lead to STEM . . . </a:t>
            </a:r>
            <a:endParaRPr lang="en-US" dirty="0"/>
          </a:p>
        </p:txBody>
      </p:sp>
      <p:sp>
        <p:nvSpPr>
          <p:cNvPr id="3" name="Content Placeholder 2"/>
          <p:cNvSpPr>
            <a:spLocks noGrp="1"/>
          </p:cNvSpPr>
          <p:nvPr>
            <p:ph idx="1"/>
          </p:nvPr>
        </p:nvSpPr>
        <p:spPr>
          <a:xfrm>
            <a:off x="1796143" y="1825625"/>
            <a:ext cx="10515600" cy="4351338"/>
          </a:xfrm>
        </p:spPr>
        <p:txBody>
          <a:bodyPr>
            <a:normAutofit/>
          </a:bodyPr>
          <a:lstStyle/>
          <a:p>
            <a:pPr marL="0" indent="0">
              <a:lnSpc>
                <a:spcPct val="107000"/>
              </a:lnSpc>
              <a:spcAft>
                <a:spcPts val="800"/>
              </a:spcAft>
              <a:buNone/>
            </a:pPr>
            <a:r>
              <a:rPr lang="en-US" sz="4000" dirty="0" smtClean="0">
                <a:latin typeface="Goudy Stout" panose="0202090407030B020401" pitchFamily="18" charset="0"/>
                <a:ea typeface="Calibri" panose="020F0502020204030204" pitchFamily="34" charset="0"/>
                <a:cs typeface="Times New Roman" panose="02020603050405020304" pitchFamily="18" charset="0"/>
              </a:rPr>
              <a:t>Math &amp; Science</a:t>
            </a:r>
            <a:endParaRPr lang="en-US" sz="40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p>
        </p:txBody>
      </p:sp>
      <p:pic>
        <p:nvPicPr>
          <p:cNvPr id="4" name="Content Placeholder 3"/>
          <p:cNvPicPr>
            <a:picLocks noChangeAspect="1"/>
          </p:cNvPicPr>
          <p:nvPr/>
        </p:nvPicPr>
        <p:blipFill>
          <a:blip r:embed="rId3"/>
          <a:stretch>
            <a:fillRect/>
          </a:stretch>
        </p:blipFill>
        <p:spPr>
          <a:xfrm>
            <a:off x="1596571" y="3067014"/>
            <a:ext cx="8739639" cy="3109949"/>
          </a:xfrm>
          <a:prstGeom prst="rect">
            <a:avLst/>
          </a:prstGeom>
        </p:spPr>
      </p:pic>
    </p:spTree>
    <p:extLst>
      <p:ext uri="{BB962C8B-B14F-4D97-AF65-F5344CB8AC3E}">
        <p14:creationId xmlns:p14="http://schemas.microsoft.com/office/powerpoint/2010/main" val="2282556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6" name="Rectangle 5"/>
          <p:cNvSpPr/>
          <p:nvPr/>
        </p:nvSpPr>
        <p:spPr>
          <a:xfrm>
            <a:off x="391886" y="4271509"/>
            <a:ext cx="6096000" cy="2547364"/>
          </a:xfrm>
          <a:prstGeom prst="rect">
            <a:avLst/>
          </a:prstGeom>
        </p:spPr>
        <p:txBody>
          <a:bodyPr>
            <a:spAutoFit/>
          </a:bodyPr>
          <a:lstStyle/>
          <a:p>
            <a:pPr marL="228600" indent="-228600" algn="ctr">
              <a:lnSpc>
                <a:spcPct val="90000"/>
              </a:lnSpc>
              <a:spcBef>
                <a:spcPts val="1000"/>
              </a:spcBef>
              <a:buFont typeface="Arial" panose="020B0604020202020204" pitchFamily="34" charset="0"/>
              <a:buChar char="•"/>
            </a:pPr>
            <a:r>
              <a:rPr lang="en-US" sz="2800" dirty="0">
                <a:solidFill>
                  <a:prstClr val="black"/>
                </a:solidFill>
              </a:rPr>
              <a:t>Roller coaster video with engineers checking:  </a:t>
            </a:r>
            <a:r>
              <a:rPr lang="en-US" sz="2800" dirty="0">
                <a:solidFill>
                  <a:prstClr val="black"/>
                </a:solidFill>
                <a:hlinkClick r:id="rId3"/>
              </a:rPr>
              <a:t>http://video.nationalgeographic.com/video/i-didnt-know-that/idkt-medieval-longbow?source=relatedvideo</a:t>
            </a:r>
            <a:endParaRPr lang="en-US" sz="2800" dirty="0">
              <a:solidFill>
                <a:prstClr val="black"/>
              </a:solidFill>
            </a:endParaRPr>
          </a:p>
          <a:p>
            <a:pPr marL="228600" indent="-228600">
              <a:lnSpc>
                <a:spcPct val="90000"/>
              </a:lnSpc>
              <a:spcBef>
                <a:spcPts val="1000"/>
              </a:spcBef>
              <a:buFont typeface="Arial" panose="020B0604020202020204" pitchFamily="34" charset="0"/>
              <a:buChar char="•"/>
            </a:pPr>
            <a:endParaRPr lang="en-US" sz="2800" dirty="0">
              <a:solidFill>
                <a:prstClr val="black"/>
              </a:solidFill>
            </a:endParaRP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664084">
            <a:off x="6487886" y="1018949"/>
            <a:ext cx="4762500" cy="3571875"/>
          </a:xfrm>
          <a:prstGeom prst="rect">
            <a:avLst/>
          </a:prstGeom>
        </p:spPr>
      </p:pic>
      <p:sp>
        <p:nvSpPr>
          <p:cNvPr id="10" name="Rectangle 9"/>
          <p:cNvSpPr/>
          <p:nvPr/>
        </p:nvSpPr>
        <p:spPr>
          <a:xfrm rot="21023268">
            <a:off x="406401" y="1148317"/>
            <a:ext cx="6096000" cy="1878335"/>
          </a:xfrm>
          <a:prstGeom prst="rect">
            <a:avLst/>
          </a:prstGeom>
        </p:spPr>
        <p:txBody>
          <a:bodyPr>
            <a:spAutoFit/>
          </a:bodyPr>
          <a:lstStyle/>
          <a:p>
            <a:pPr>
              <a:lnSpc>
                <a:spcPct val="107000"/>
              </a:lnSpc>
              <a:spcAft>
                <a:spcPts val="800"/>
              </a:spcAft>
            </a:pPr>
            <a:r>
              <a:rPr lang="en-US" sz="3200" dirty="0" smtClean="0">
                <a:solidFill>
                  <a:prstClr val="black"/>
                </a:solidFill>
                <a:latin typeface="Goudy Stout" panose="0202090407030B020401" pitchFamily="18" charset="0"/>
                <a:ea typeface="Calibri" panose="020F0502020204030204" pitchFamily="34" charset="0"/>
                <a:cs typeface="Times New Roman" panose="02020603050405020304" pitchFamily="18" charset="0"/>
              </a:rPr>
              <a:t>Engineering</a:t>
            </a:r>
          </a:p>
          <a:p>
            <a:pPr algn="ctr">
              <a:lnSpc>
                <a:spcPct val="107000"/>
              </a:lnSpc>
              <a:spcAft>
                <a:spcPts val="800"/>
              </a:spcAft>
            </a:pPr>
            <a:r>
              <a:rPr lang="en-US" sz="3200" dirty="0">
                <a:solidFill>
                  <a:prstClr val="black"/>
                </a:solidFill>
                <a:latin typeface="Goudy Stout" panose="0202090407030B020401" pitchFamily="18" charset="0"/>
                <a:ea typeface="Calibri" panose="020F0502020204030204" pitchFamily="34" charset="0"/>
                <a:cs typeface="Times New Roman" panose="02020603050405020304" pitchFamily="18" charset="0"/>
              </a:rPr>
              <a:t>&amp;</a:t>
            </a:r>
            <a:endParaRPr lang="en-US" sz="3200" dirty="0">
              <a:solidFill>
                <a:prstClr val="black"/>
              </a:solidFill>
              <a:ea typeface="Calibri" panose="020F0502020204030204" pitchFamily="34" charset="0"/>
              <a:cs typeface="Times New Roman" panose="02020603050405020304" pitchFamily="18" charset="0"/>
            </a:endParaRPr>
          </a:p>
          <a:p>
            <a:pPr>
              <a:lnSpc>
                <a:spcPct val="107000"/>
              </a:lnSpc>
              <a:spcAft>
                <a:spcPts val="800"/>
              </a:spcAft>
            </a:pPr>
            <a:r>
              <a:rPr lang="en-US" sz="3200" dirty="0">
                <a:solidFill>
                  <a:prstClr val="black"/>
                </a:solidFill>
                <a:latin typeface="Goudy Stout" panose="0202090407030B020401" pitchFamily="18" charset="0"/>
                <a:ea typeface="Calibri" panose="020F0502020204030204" pitchFamily="34" charset="0"/>
                <a:cs typeface="Times New Roman" panose="02020603050405020304" pitchFamily="18" charset="0"/>
              </a:rPr>
              <a:t>Technology</a:t>
            </a:r>
            <a:endParaRPr lang="en-US" sz="3200" dirty="0">
              <a:solidFill>
                <a:prstClr val="black"/>
              </a:solidFill>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908741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pattFill prst="pct75">
          <a:fgClr>
            <a:srgbClr val="2FBEC1"/>
          </a:fgClr>
          <a:bgClr>
            <a:schemeClr val="bg1"/>
          </a:bgClr>
        </a:patt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Roller Coasters Across the Curriculum!</a:t>
            </a:r>
            <a:endParaRPr lang="en-US" dirty="0"/>
          </a:p>
        </p:txBody>
      </p:sp>
      <p:sp>
        <p:nvSpPr>
          <p:cNvPr id="3" name="Content Placeholder 2"/>
          <p:cNvSpPr>
            <a:spLocks noGrp="1"/>
          </p:cNvSpPr>
          <p:nvPr>
            <p:ph idx="1"/>
          </p:nvPr>
        </p:nvSpPr>
        <p:spPr/>
        <p:txBody>
          <a:bodyPr>
            <a:normAutofit/>
          </a:bodyPr>
          <a:lstStyle/>
          <a:p>
            <a:pPr marL="0" indent="0">
              <a:buNone/>
            </a:pPr>
            <a:r>
              <a:rPr lang="en-US" sz="3600" dirty="0" smtClean="0"/>
              <a:t>As we discuss, add your thoughts to our </a:t>
            </a:r>
            <a:r>
              <a:rPr lang="en-US" sz="3600" dirty="0" smtClean="0">
                <a:hlinkClick r:id="rId2"/>
              </a:rPr>
              <a:t>Google Doc</a:t>
            </a:r>
            <a:r>
              <a:rPr lang="en-US" sz="3600" dirty="0" smtClean="0"/>
              <a:t>!</a:t>
            </a:r>
          </a:p>
          <a:p>
            <a:pPr marL="0" indent="0">
              <a:buNone/>
            </a:pPr>
            <a:endParaRPr lang="en-US" sz="36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6739" y="2599436"/>
            <a:ext cx="3712464" cy="3712464"/>
          </a:xfrm>
          <a:prstGeom prst="rect">
            <a:avLst/>
          </a:prstGeom>
        </p:spPr>
      </p:pic>
      <p:sp>
        <p:nvSpPr>
          <p:cNvPr id="5" name="Rectangle 4"/>
          <p:cNvSpPr/>
          <p:nvPr/>
        </p:nvSpPr>
        <p:spPr>
          <a:xfrm>
            <a:off x="4370440" y="6311900"/>
            <a:ext cx="5715347" cy="369332"/>
          </a:xfrm>
          <a:prstGeom prst="rect">
            <a:avLst/>
          </a:prstGeom>
        </p:spPr>
        <p:txBody>
          <a:bodyPr wrap="none">
            <a:spAutoFit/>
          </a:bodyPr>
          <a:lstStyle/>
          <a:p>
            <a:r>
              <a:rPr lang="en-US" dirty="0">
                <a:solidFill>
                  <a:prstClr val="black"/>
                </a:solidFill>
              </a:rPr>
              <a:t>http://jeanporter.cmswiki.wikispaces.net/Feelings+(clipart)</a:t>
            </a:r>
          </a:p>
        </p:txBody>
      </p:sp>
    </p:spTree>
    <p:extLst>
      <p:ext uri="{BB962C8B-B14F-4D97-AF65-F5344CB8AC3E}">
        <p14:creationId xmlns:p14="http://schemas.microsoft.com/office/powerpoint/2010/main" val="292043555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655</TotalTime>
  <Words>1526</Words>
  <Application>Microsoft Office PowerPoint</Application>
  <PresentationFormat>Widescreen</PresentationFormat>
  <Paragraphs>251</Paragraphs>
  <Slides>43</Slides>
  <Notes>21</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43</vt:i4>
      </vt:variant>
    </vt:vector>
  </HeadingPairs>
  <TitlesOfParts>
    <vt:vector size="51" baseType="lpstr">
      <vt:lpstr>Arial</vt:lpstr>
      <vt:lpstr>Calibri</vt:lpstr>
      <vt:lpstr>Calibri Light</vt:lpstr>
      <vt:lpstr>Goudy Stout</vt:lpstr>
      <vt:lpstr>Times New Roman</vt:lpstr>
      <vt:lpstr>Trebuchet MS</vt:lpstr>
      <vt:lpstr>Wingdings</vt:lpstr>
      <vt:lpstr>Office Theme</vt:lpstr>
      <vt:lpstr>Future Ready Students through STEM </vt:lpstr>
      <vt:lpstr>Introductions</vt:lpstr>
      <vt:lpstr>Norms</vt:lpstr>
      <vt:lpstr>Twitter Hashtag: #FRSSTEM </vt:lpstr>
      <vt:lpstr>Thrill Seekers from Family Engineering  </vt:lpstr>
      <vt:lpstr>Discussion </vt:lpstr>
      <vt:lpstr>This activity can lead to STEM . . . </vt:lpstr>
      <vt:lpstr>PowerPoint Presentation</vt:lpstr>
      <vt:lpstr>Roller Coasters Across the Curriculum!</vt:lpstr>
      <vt:lpstr>……and beyond!  ELA and Art</vt:lpstr>
      <vt:lpstr>Social Studies:  timelines, history, patents, etc.</vt:lpstr>
      <vt:lpstr>Physical Education!</vt:lpstr>
      <vt:lpstr>Resource</vt:lpstr>
      <vt:lpstr>Reflection – Google Drive Chart</vt:lpstr>
      <vt:lpstr>STEM?  PBL?  What??? </vt:lpstr>
      <vt:lpstr>PowerPoint Presentation</vt:lpstr>
      <vt:lpstr>PowerPoint Presentation</vt:lpstr>
      <vt:lpstr>PowerPoint Presentation</vt:lpstr>
      <vt:lpstr>PowerPoint Presentation</vt:lpstr>
      <vt:lpstr>sTEM Design Principles </vt:lpstr>
      <vt:lpstr>History of PBL There is nothing new under the sun!</vt:lpstr>
      <vt:lpstr>There’s Nothing New Under the Sun!!</vt:lpstr>
      <vt:lpstr>PBL Definition from BIE (Buck’s Institute)</vt:lpstr>
      <vt:lpstr>Blank-based Learning  </vt:lpstr>
      <vt:lpstr>        PBL             STEM</vt:lpstr>
      <vt:lpstr>PowerPoint Presentation</vt:lpstr>
      <vt:lpstr>What it isn’t. . . .what it can be. . . . </vt:lpstr>
      <vt:lpstr>21st Century Skills in Academy District 20</vt:lpstr>
      <vt:lpstr>Information Literacy Study</vt:lpstr>
      <vt:lpstr>PowerPoint Presentation</vt:lpstr>
      <vt:lpstr>Students have clear picture of learning targets </vt:lpstr>
      <vt:lpstr>Students received feedback</vt:lpstr>
      <vt:lpstr>Students Engaged in Self-Assessment</vt:lpstr>
      <vt:lpstr>Provide understanding of specific steps students can take to improve</vt:lpstr>
      <vt:lpstr>Criteria: What Do They Look Like?  What do they do?</vt:lpstr>
      <vt:lpstr>Exercise</vt:lpstr>
      <vt:lpstr>Examples of Formative Assessments for 21st Century Skills</vt:lpstr>
      <vt:lpstr>Intel’s Assessment Site</vt:lpstr>
      <vt:lpstr>What Students  Want </vt:lpstr>
      <vt:lpstr>What Students Need</vt:lpstr>
      <vt:lpstr>PowerPoint Presentation</vt:lpstr>
      <vt:lpstr>Lets Play….”STEM-TASTIC”</vt:lpstr>
      <vt:lpstr>PowerPoint Presentation</vt:lpstr>
    </vt:vector>
  </TitlesOfParts>
  <Company>Academy School District 20</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21st Century Skills in Academy District 20</dc:title>
  <dc:creator>Nancy White</dc:creator>
  <cp:lastModifiedBy>Nancy White</cp:lastModifiedBy>
  <cp:revision>29</cp:revision>
  <dcterms:created xsi:type="dcterms:W3CDTF">2015-05-28T21:00:15Z</dcterms:created>
  <dcterms:modified xsi:type="dcterms:W3CDTF">2015-06-05T22:19:31Z</dcterms:modified>
</cp:coreProperties>
</file>